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92" r:id="rId3"/>
    <p:sldId id="325" r:id="rId4"/>
    <p:sldId id="326" r:id="rId5"/>
    <p:sldId id="336" r:id="rId6"/>
    <p:sldId id="380" r:id="rId7"/>
    <p:sldId id="337" r:id="rId8"/>
    <p:sldId id="298" r:id="rId9"/>
    <p:sldId id="266" r:id="rId10"/>
    <p:sldId id="339" r:id="rId11"/>
    <p:sldId id="300" r:id="rId12"/>
    <p:sldId id="313" r:id="rId13"/>
    <p:sldId id="340" r:id="rId14"/>
    <p:sldId id="296" r:id="rId15"/>
    <p:sldId id="263" r:id="rId16"/>
    <p:sldId id="341" r:id="rId17"/>
    <p:sldId id="327" r:id="rId18"/>
    <p:sldId id="328" r:id="rId19"/>
    <p:sldId id="342" r:id="rId20"/>
    <p:sldId id="376" r:id="rId21"/>
    <p:sldId id="330" r:id="rId22"/>
    <p:sldId id="369" r:id="rId23"/>
    <p:sldId id="377" r:id="rId24"/>
    <p:sldId id="383" r:id="rId25"/>
    <p:sldId id="360" r:id="rId26"/>
    <p:sldId id="370" r:id="rId27"/>
    <p:sldId id="365" r:id="rId28"/>
    <p:sldId id="366" r:id="rId29"/>
    <p:sldId id="367" r:id="rId30"/>
    <p:sldId id="371" r:id="rId31"/>
    <p:sldId id="372" r:id="rId32"/>
    <p:sldId id="379" r:id="rId33"/>
    <p:sldId id="368" r:id="rId34"/>
    <p:sldId id="378" r:id="rId35"/>
    <p:sldId id="382" r:id="rId36"/>
    <p:sldId id="275" r:id="rId37"/>
    <p:sldId id="321" r:id="rId38"/>
    <p:sldId id="310" r:id="rId39"/>
  </p:sldIdLst>
  <p:sldSz cx="12190413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B253"/>
    <a:srgbClr val="FFC715"/>
    <a:srgbClr val="FFCD2F"/>
    <a:srgbClr val="DADD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04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A2F60B-4A48-4237-A346-15B0336EA58A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0AD83-6FC0-4A95-A47D-E98B74EA966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009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8FEB9F3F-0AE5-44AB-9034-56B2B8D664B6}" type="slidenum">
              <a:rPr lang="zh-CN" altLang="en-US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4F1700C5-2EAC-4D2A-A3B2-1BD3BA3315E4}" type="slidenum">
              <a:rPr lang="zh-CN" altLang="en-US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68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B2C46891-1182-46DA-BE4B-2646622C0896}" type="slidenum">
              <a:rPr lang="zh-CN" altLang="en-US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53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605C1A1-4C02-4DEC-A47A-A05010FBF7AE}" type="slidenum">
              <a:rPr lang="zh-CN" altLang="en-US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81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14F094B3-6790-4C2D-AD11-256CA6B64435}" type="slidenum">
              <a:rPr lang="zh-CN" altLang="en-US"/>
              <a:pPr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281" y="2130427"/>
            <a:ext cx="10361851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9008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865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2959" y="4406902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306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521" y="1600202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6793" y="1600202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426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521" y="1535114"/>
            <a:ext cx="5386216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2564" y="1535114"/>
            <a:ext cx="5388332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2564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0010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943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3090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524" y="273050"/>
            <a:ext cx="4010562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524" y="1435102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4160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406" y="4800601"/>
            <a:ext cx="7314248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406" y="5367339"/>
            <a:ext cx="7314248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97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735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763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521" y="274637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521" y="1600202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520" y="6356352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ED4EA-2A56-414E-98F2-F69F3F533BFC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6463" y="6356352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8B29D-6132-4D6E-AE1A-31E95797F5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168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4615;&#39479;&#25854;&#35264;&#24565;&#32232;-6&#20998;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" y="0"/>
            <a:ext cx="12189683" cy="685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08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2577408" y="1498564"/>
            <a:ext cx="4659884" cy="346249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KSO_Shape"/>
          <p:cNvSpPr/>
          <p:nvPr/>
        </p:nvSpPr>
        <p:spPr>
          <a:xfrm>
            <a:off x="3505831" y="2434828"/>
            <a:ext cx="428569" cy="461962"/>
          </a:xfrm>
          <a:prstGeom prst="homePlate">
            <a:avLst>
              <a:gd name="adj" fmla="val 32249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95006" y="2161609"/>
            <a:ext cx="433965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latin typeface="細明體_HKSCS" pitchFamily="18" charset="-120"/>
                <a:ea typeface="細明體_HKSCS" pitchFamily="18" charset="-120"/>
                <a:hlinkClick r:id="rId3" action="ppaction://hlinkfile"/>
              </a:rPr>
              <a:t>性騷擾觀念篇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57388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030" y="404664"/>
            <a:ext cx="3099822" cy="3596647"/>
          </a:xfrm>
          <a:prstGeom prst="rect">
            <a:avLst/>
          </a:prstGeom>
        </p:spPr>
      </p:pic>
      <p:sp>
        <p:nvSpPr>
          <p:cNvPr id="50186" name="文本框 14"/>
          <p:cNvSpPr txBox="1">
            <a:spLocks noChangeArrowheads="1"/>
          </p:cNvSpPr>
          <p:nvPr/>
        </p:nvSpPr>
        <p:spPr bwMode="auto">
          <a:xfrm>
            <a:off x="1095834" y="5013176"/>
            <a:ext cx="39912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eaLnBrk="1" hangingPunct="1"/>
            <a:r>
              <a:rPr lang="zh-TW" altLang="en-US" sz="3200" dirty="0" smtClean="0">
                <a:solidFill>
                  <a:srgbClr val="EEB500"/>
                </a:solidFill>
                <a:latin typeface="華康儷粗圓" pitchFamily="49" charset="-120"/>
                <a:ea typeface="華康儷粗圓" pitchFamily="49" charset="-120"/>
              </a:rPr>
              <a:t>主觀感受</a:t>
            </a:r>
            <a:r>
              <a:rPr lang="zh-TW" altLang="en-US" sz="3200" dirty="0" smtClean="0">
                <a:solidFill>
                  <a:srgbClr val="3A3A3A"/>
                </a:solidFill>
                <a:latin typeface="華康儷粗圓" pitchFamily="49" charset="-120"/>
                <a:ea typeface="華康儷粗圓" pitchFamily="49" charset="-120"/>
              </a:rPr>
              <a:t>，因人而異</a:t>
            </a:r>
            <a:endParaRPr lang="zh-CN" altLang="en-US" sz="3200" dirty="0">
              <a:solidFill>
                <a:srgbClr val="3A3A3A"/>
              </a:solidFill>
              <a:latin typeface="華康儷粗圓" pitchFamily="49" charset="-120"/>
              <a:ea typeface="華康儷粗圓" pitchFamily="49" charset="-120"/>
            </a:endParaRPr>
          </a:p>
        </p:txBody>
      </p:sp>
      <p:sp>
        <p:nvSpPr>
          <p:cNvPr id="12" name="六边形 11"/>
          <p:cNvSpPr/>
          <p:nvPr/>
        </p:nvSpPr>
        <p:spPr>
          <a:xfrm rot="16200000">
            <a:off x="4402936" y="768075"/>
            <a:ext cx="3330575" cy="2869826"/>
          </a:xfrm>
          <a:prstGeom prst="hexagon">
            <a:avLst>
              <a:gd name="adj" fmla="val 29478"/>
              <a:gd name="vf" fmla="val 115470"/>
            </a:avLst>
          </a:prstGeom>
          <a:noFill/>
          <a:ln>
            <a:solidFill>
              <a:srgbClr val="FFC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1558702" y="4447530"/>
            <a:ext cx="2531733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184" name="文本框 20"/>
          <p:cNvSpPr txBox="1">
            <a:spLocks noChangeArrowheads="1"/>
          </p:cNvSpPr>
          <p:nvPr/>
        </p:nvSpPr>
        <p:spPr bwMode="auto">
          <a:xfrm>
            <a:off x="4176170" y="4149080"/>
            <a:ext cx="362696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ctr" eaLnBrk="1" hangingPunct="1"/>
            <a:r>
              <a:rPr lang="zh-TW" altLang="en-US" sz="3200" dirty="0" smtClean="0">
                <a:solidFill>
                  <a:srgbClr val="3A3A3A"/>
                </a:solidFill>
                <a:latin typeface="華康儷粗圓" pitchFamily="49" charset="-120"/>
                <a:ea typeface="華康儷粗圓" pitchFamily="49" charset="-120"/>
              </a:rPr>
              <a:t>性騷擾判定標準</a:t>
            </a:r>
            <a:endParaRPr lang="zh-CN" altLang="en-US" sz="3200" dirty="0">
              <a:solidFill>
                <a:srgbClr val="3A3A3A"/>
              </a:solidFill>
              <a:latin typeface="華康儷粗圓" pitchFamily="49" charset="-120"/>
              <a:ea typeface="華康儷粗圓" pitchFamily="49" charset="-120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7885540" y="4447530"/>
            <a:ext cx="2530146" cy="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4"/>
          <p:cNvSpPr txBox="1">
            <a:spLocks noChangeArrowheads="1"/>
          </p:cNvSpPr>
          <p:nvPr/>
        </p:nvSpPr>
        <p:spPr bwMode="auto">
          <a:xfrm>
            <a:off x="6167214" y="5013176"/>
            <a:ext cx="51296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eaLnBrk="1" hangingPunct="1"/>
            <a:r>
              <a:rPr lang="zh-TW" altLang="en-US" sz="3200" dirty="0" smtClean="0">
                <a:solidFill>
                  <a:srgbClr val="3A3A3A"/>
                </a:solidFill>
                <a:latin typeface="華康儷粗圓" pitchFamily="49" charset="-120"/>
                <a:ea typeface="華康儷粗圓" pitchFamily="49" charset="-120"/>
              </a:rPr>
              <a:t>特定</a:t>
            </a:r>
            <a:r>
              <a:rPr lang="zh-TW" altLang="en-US" sz="3200" dirty="0" smtClean="0">
                <a:solidFill>
                  <a:srgbClr val="F6BB00"/>
                </a:solidFill>
                <a:latin typeface="華康儷粗圓" pitchFamily="49" charset="-120"/>
                <a:ea typeface="華康儷粗圓" pitchFamily="49" charset="-120"/>
              </a:rPr>
              <a:t>客觀情境</a:t>
            </a:r>
            <a:r>
              <a:rPr lang="zh-TW" altLang="en-US" sz="3200" dirty="0" smtClean="0">
                <a:solidFill>
                  <a:srgbClr val="3A3A3A"/>
                </a:solidFill>
                <a:latin typeface="華康儷粗圓" pitchFamily="49" charset="-120"/>
                <a:ea typeface="華康儷粗圓" pitchFamily="49" charset="-120"/>
              </a:rPr>
              <a:t>，非無限上綱</a:t>
            </a:r>
            <a:endParaRPr lang="zh-CN" altLang="en-US" sz="3200" dirty="0">
              <a:solidFill>
                <a:srgbClr val="3A3A3A"/>
              </a:solidFill>
              <a:latin typeface="華康儷粗圓" pitchFamily="49" charset="-120"/>
              <a:ea typeface="華康儷粗圓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6751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7320" y="481757"/>
            <a:ext cx="9374118" cy="1296143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latin typeface="華康儷粗圓"/>
                <a:ea typeface="細明體_HKSCS" pitchFamily="18" charset="-120"/>
              </a:rPr>
              <a:t>性騷擾就是</a:t>
            </a:r>
            <a:endParaRPr lang="zh-TW" altLang="en-US" sz="5400" dirty="0">
              <a:latin typeface="華康儷粗圓"/>
              <a:ea typeface="華康海報體W9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06774" y="2024048"/>
            <a:ext cx="9446127" cy="4065317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指一切不受歡迎的行為，內容含有性或性別。讓人感到不舒服，影響他人尊嚴、工作及學習表現，嚴重則影響生活，但未達性侵害程度。</a:t>
            </a:r>
          </a:p>
          <a:p>
            <a:endParaRPr lang="zh-TW" altLang="en-US" dirty="0"/>
          </a:p>
        </p:txBody>
      </p:sp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2708920"/>
            <a:ext cx="688975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117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2708920"/>
            <a:ext cx="688975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橢圓 4"/>
          <p:cNvSpPr/>
          <p:nvPr/>
        </p:nvSpPr>
        <p:spPr>
          <a:xfrm>
            <a:off x="3862958" y="692696"/>
            <a:ext cx="5400600" cy="5068205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 smtClean="0">
                <a:solidFill>
                  <a:schemeClr val="tx1"/>
                </a:solidFill>
                <a:latin typeface="細明體_HKSCS" pitchFamily="18" charset="-120"/>
                <a:ea typeface="細明體_HKSCS" pitchFamily="18" charset="-120"/>
              </a:rPr>
              <a:t>性騷擾類型</a:t>
            </a:r>
            <a:endParaRPr lang="zh-TW" altLang="en-US" sz="5400" dirty="0">
              <a:solidFill>
                <a:schemeClr val="tx1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9" name="拱形 8"/>
          <p:cNvSpPr/>
          <p:nvPr/>
        </p:nvSpPr>
        <p:spPr>
          <a:xfrm rot="4020533">
            <a:off x="8179202" y="955847"/>
            <a:ext cx="2093316" cy="2295643"/>
          </a:xfrm>
          <a:prstGeom prst="blockArc">
            <a:avLst>
              <a:gd name="adj1" fmla="val 9958517"/>
              <a:gd name="adj2" fmla="val 2948584"/>
              <a:gd name="adj3" fmla="val 1599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7" name="橢圓 6"/>
          <p:cNvSpPr/>
          <p:nvPr/>
        </p:nvSpPr>
        <p:spPr>
          <a:xfrm>
            <a:off x="7794632" y="1103936"/>
            <a:ext cx="2232248" cy="19994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交換型性騷擾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拱形 13"/>
          <p:cNvSpPr/>
          <p:nvPr/>
        </p:nvSpPr>
        <p:spPr>
          <a:xfrm rot="15218753">
            <a:off x="2926150" y="3426883"/>
            <a:ext cx="2093316" cy="2295643"/>
          </a:xfrm>
          <a:prstGeom prst="blockArc">
            <a:avLst>
              <a:gd name="adj1" fmla="val 9958517"/>
              <a:gd name="adj2" fmla="val 2948584"/>
              <a:gd name="adj3" fmla="val 1599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3136652" y="3501008"/>
            <a:ext cx="2232248" cy="1999461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敵意型性騷擾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163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2708920"/>
            <a:ext cx="688975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群組 7"/>
          <p:cNvGrpSpPr/>
          <p:nvPr/>
        </p:nvGrpSpPr>
        <p:grpSpPr>
          <a:xfrm>
            <a:off x="1877725" y="1007261"/>
            <a:ext cx="1944217" cy="1734319"/>
            <a:chOff x="8543478" y="1190624"/>
            <a:chExt cx="1944217" cy="1734319"/>
          </a:xfrm>
        </p:grpSpPr>
        <p:sp>
          <p:nvSpPr>
            <p:cNvPr id="9" name="拱形 8"/>
            <p:cNvSpPr/>
            <p:nvPr/>
          </p:nvSpPr>
          <p:spPr>
            <a:xfrm rot="4020533">
              <a:off x="8755250" y="1192499"/>
              <a:ext cx="1734319" cy="1730570"/>
            </a:xfrm>
            <a:prstGeom prst="blockArc">
              <a:avLst>
                <a:gd name="adj1" fmla="val 9958517"/>
                <a:gd name="adj2" fmla="val 2948584"/>
                <a:gd name="adj3" fmla="val 1599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橢圓 6"/>
            <p:cNvSpPr/>
            <p:nvPr/>
          </p:nvSpPr>
          <p:spPr>
            <a:xfrm>
              <a:off x="8543478" y="1229503"/>
              <a:ext cx="1682780" cy="165656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latin typeface="微軟正黑體" pitchFamily="34" charset="-120"/>
                  <a:ea typeface="微軟正黑體" pitchFamily="34" charset="-120"/>
                </a:rPr>
                <a:t>交換型性騷擾</a:t>
              </a:r>
              <a:endParaRPr lang="zh-TW" altLang="en-US" sz="3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1805718" y="4091573"/>
            <a:ext cx="2016224" cy="1876227"/>
            <a:chOff x="2824986" y="3501008"/>
            <a:chExt cx="2543914" cy="2120355"/>
          </a:xfrm>
        </p:grpSpPr>
        <p:sp>
          <p:nvSpPr>
            <p:cNvPr id="14" name="拱形 13"/>
            <p:cNvSpPr/>
            <p:nvPr/>
          </p:nvSpPr>
          <p:spPr>
            <a:xfrm rot="15218753">
              <a:off x="2926150" y="3426883"/>
              <a:ext cx="2093316" cy="2295643"/>
            </a:xfrm>
            <a:prstGeom prst="blockArc">
              <a:avLst>
                <a:gd name="adj1" fmla="val 9958517"/>
                <a:gd name="adj2" fmla="val 2948584"/>
                <a:gd name="adj3" fmla="val 15994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橢圓 11"/>
            <p:cNvSpPr/>
            <p:nvPr/>
          </p:nvSpPr>
          <p:spPr>
            <a:xfrm>
              <a:off x="3136652" y="3501008"/>
              <a:ext cx="2232248" cy="199946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latin typeface="微軟正黑體" pitchFamily="34" charset="-120"/>
                  <a:ea typeface="微軟正黑體" pitchFamily="34" charset="-120"/>
                </a:rPr>
                <a:t>敵意型性騷擾</a:t>
              </a:r>
              <a:endParaRPr lang="zh-TW" altLang="en-US" sz="3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4091911" y="1046140"/>
            <a:ext cx="7475903" cy="16565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4091911" y="1190625"/>
            <a:ext cx="74759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以該他人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順服或拒絕該行為，作為其獲得、喪失或減損與工作、教育、訓練、服務、計畫、活動有權益之條件。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091911" y="3690019"/>
            <a:ext cx="7475903" cy="27633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4091911" y="3775680"/>
            <a:ext cx="74759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以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展示或播送文字、圖畫、聲音、影像或其他物品之方式，或以歧視、侮辱之言行，或以他法，而有損害他人人格尊嚴，或造成使人心生畏怖、感受敵意或冒犯之情境，或不當影響其工作、教育、訓練、服務、計畫、活動或正常生活之進行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737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5" name="群組 34"/>
          <p:cNvGrpSpPr/>
          <p:nvPr/>
        </p:nvGrpSpPr>
        <p:grpSpPr>
          <a:xfrm>
            <a:off x="1702718" y="1987550"/>
            <a:ext cx="2592288" cy="2521570"/>
            <a:chOff x="1702718" y="1987550"/>
            <a:chExt cx="2592288" cy="2521570"/>
          </a:xfrm>
        </p:grpSpPr>
        <p:sp>
          <p:nvSpPr>
            <p:cNvPr id="23" name="橢圓 22"/>
            <p:cNvSpPr/>
            <p:nvPr/>
          </p:nvSpPr>
          <p:spPr>
            <a:xfrm>
              <a:off x="1702718" y="1987550"/>
              <a:ext cx="2592288" cy="252157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FC71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4" name="圖片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6806" y="2716120"/>
              <a:ext cx="1504112" cy="966929"/>
            </a:xfrm>
            <a:prstGeom prst="rect">
              <a:avLst/>
            </a:prstGeom>
          </p:spPr>
        </p:pic>
      </p:grp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094" y="1987550"/>
            <a:ext cx="2654869" cy="252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圖片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884" y="2716119"/>
            <a:ext cx="1759287" cy="966929"/>
          </a:xfrm>
          <a:prstGeom prst="rect">
            <a:avLst/>
          </a:prstGeom>
        </p:spPr>
      </p:pic>
      <p:sp>
        <p:nvSpPr>
          <p:cNvPr id="26" name="文字方塊 25"/>
          <p:cNvSpPr txBox="1"/>
          <p:nvPr/>
        </p:nvSpPr>
        <p:spPr>
          <a:xfrm>
            <a:off x="1975396" y="479715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言語騷擾</a:t>
            </a:r>
          </a:p>
        </p:txBody>
      </p:sp>
      <p:sp>
        <p:nvSpPr>
          <p:cNvPr id="30" name="文字方塊 29"/>
          <p:cNvSpPr txBox="1"/>
          <p:nvPr/>
        </p:nvSpPr>
        <p:spPr>
          <a:xfrm>
            <a:off x="5534884" y="4831804"/>
            <a:ext cx="2072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視覺騷擾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4511030" y="461965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性騷擾態樣</a:t>
            </a:r>
            <a:endParaRPr lang="zh-TW" altLang="en-US" sz="5400" dirty="0"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8759502" y="4831804"/>
            <a:ext cx="2040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肢體騷擾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8327454" y="2023741"/>
            <a:ext cx="2616766" cy="2485380"/>
            <a:chOff x="8327454" y="2023741"/>
            <a:chExt cx="2616766" cy="2485380"/>
          </a:xfrm>
        </p:grpSpPr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7454" y="2023741"/>
              <a:ext cx="2616766" cy="24853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圖片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02149" y="2542531"/>
              <a:ext cx="1085850" cy="1447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37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2577408" y="1498564"/>
            <a:ext cx="4659884" cy="282385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900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17900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言語騷擾</a:t>
            </a:r>
            <a:endParaRPr lang="zh-TW" altLang="en-US" sz="5400" dirty="0"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02719" y="1628800"/>
            <a:ext cx="9878174" cy="4497365"/>
          </a:xfrm>
        </p:spPr>
        <p:txBody>
          <a:bodyPr/>
          <a:lstStyle/>
          <a:p>
            <a:pPr marL="285750" indent="-285750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猥褻的話或聲音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開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黃腔。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評論別人的身材或長相，取不當的綽號。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探詢別人性隱私，或主動提出自己的性生活等內容。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嘲笑性別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特質，如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娘娘腔、男人婆。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已明白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被拒，但仍重複邀請約會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grpSp>
        <p:nvGrpSpPr>
          <p:cNvPr id="6" name="群組 5"/>
          <p:cNvGrpSpPr/>
          <p:nvPr/>
        </p:nvGrpSpPr>
        <p:grpSpPr>
          <a:xfrm>
            <a:off x="3710744" y="617228"/>
            <a:ext cx="792088" cy="648072"/>
            <a:chOff x="3710744" y="617228"/>
            <a:chExt cx="792088" cy="648072"/>
          </a:xfrm>
        </p:grpSpPr>
        <p:sp>
          <p:nvSpPr>
            <p:cNvPr id="4" name="橢圓 3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353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2308" y="524072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5812668" y="1290880"/>
            <a:ext cx="53896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鄰居阿南得知小旻與男友分手，便開始寫紙條邀約，甚至出現言語騷擾，小旻斷然拒絕後，卻遭阿南人身攻擊，長期之下使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小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旻工作表現不佳，小旻不滿生活因此受到影響，但也不想妥協而搬家。</a:t>
            </a:r>
            <a:endParaRPr lang="zh-TW" altLang="en-US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815286" y="524072"/>
            <a:ext cx="3060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latin typeface="細明體_HKSCS" pitchFamily="18" charset="-120"/>
                <a:ea typeface="細明體_HKSCS" pitchFamily="18" charset="-120"/>
              </a:rPr>
              <a:t>言語騷擾案例一</a:t>
            </a:r>
            <a:endParaRPr lang="zh-TW" altLang="en-US" sz="3200" dirty="0">
              <a:latin typeface="細明體_HKSCS" pitchFamily="18" charset="-120"/>
              <a:ea typeface="細明體_HKSCS" pitchFamily="18" charset="-120"/>
            </a:endParaRPr>
          </a:p>
        </p:txBody>
      </p:sp>
      <p:grpSp>
        <p:nvGrpSpPr>
          <p:cNvPr id="24" name="群組 23"/>
          <p:cNvGrpSpPr/>
          <p:nvPr/>
        </p:nvGrpSpPr>
        <p:grpSpPr>
          <a:xfrm>
            <a:off x="1702718" y="1772816"/>
            <a:ext cx="2592288" cy="3008489"/>
            <a:chOff x="1702718" y="1772816"/>
            <a:chExt cx="2592288" cy="3008489"/>
          </a:xfrm>
        </p:grpSpPr>
        <p:sp>
          <p:nvSpPr>
            <p:cNvPr id="19" name="橢圓 18"/>
            <p:cNvSpPr/>
            <p:nvPr/>
          </p:nvSpPr>
          <p:spPr>
            <a:xfrm>
              <a:off x="1702718" y="1772816"/>
              <a:ext cx="2592288" cy="2521570"/>
            </a:xfrm>
            <a:prstGeom prst="ellipse">
              <a:avLst/>
            </a:prstGeom>
            <a:solidFill>
              <a:schemeClr val="bg1"/>
            </a:solidFill>
            <a:ln w="190500">
              <a:solidFill>
                <a:srgbClr val="FFC71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0" name="圖片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6806" y="2501386"/>
              <a:ext cx="1504112" cy="966929"/>
            </a:xfrm>
            <a:prstGeom prst="rect">
              <a:avLst/>
            </a:prstGeom>
          </p:spPr>
        </p:pic>
        <p:sp>
          <p:nvSpPr>
            <p:cNvPr id="9" name="橢圓 8"/>
            <p:cNvSpPr/>
            <p:nvPr/>
          </p:nvSpPr>
          <p:spPr>
            <a:xfrm>
              <a:off x="2566814" y="4604131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21" name="直線接點 20"/>
            <p:cNvCxnSpPr/>
            <p:nvPr/>
          </p:nvCxnSpPr>
          <p:spPr>
            <a:xfrm>
              <a:off x="2164578" y="2209481"/>
              <a:ext cx="1668568" cy="1648239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4688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4" name="文本框 19"/>
          <p:cNvSpPr txBox="1">
            <a:spLocks noChangeArrowheads="1"/>
          </p:cNvSpPr>
          <p:nvPr/>
        </p:nvSpPr>
        <p:spPr bwMode="auto">
          <a:xfrm>
            <a:off x="6570601" y="467980"/>
            <a:ext cx="34850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pPr algn="ctr" eaLnBrk="1" hangingPunct="1"/>
            <a:r>
              <a:rPr lang="zh-TW" altLang="en-US" sz="3200" dirty="0" smtClean="0">
                <a:solidFill>
                  <a:srgbClr val="000000"/>
                </a:solidFill>
                <a:latin typeface="華康海報體W9"/>
                <a:ea typeface="華康儷粗圓" pitchFamily="49" charset="-120"/>
              </a:rPr>
              <a:t>  言語騷擾</a:t>
            </a:r>
            <a:r>
              <a:rPr lang="zh-TW" altLang="en-US" sz="3200" dirty="0" smtClean="0">
                <a:solidFill>
                  <a:srgbClr val="000000"/>
                </a:solidFill>
                <a:latin typeface="細明體_HKSCS" pitchFamily="18" charset="-120"/>
                <a:ea typeface="細明體_HKSCS" pitchFamily="18" charset="-120"/>
              </a:rPr>
              <a:t>案例</a:t>
            </a:r>
            <a:r>
              <a:rPr lang="zh-TW" altLang="en-US" sz="3200" dirty="0">
                <a:solidFill>
                  <a:srgbClr val="000000"/>
                </a:solidFill>
                <a:latin typeface="細明體_HKSCS" pitchFamily="18" charset="-120"/>
                <a:ea typeface="細明體_HKSCS" pitchFamily="18" charset="-120"/>
              </a:rPr>
              <a:t>二</a:t>
            </a:r>
            <a:endParaRPr lang="zh-CN" altLang="en-US" sz="3200" dirty="0">
              <a:solidFill>
                <a:srgbClr val="000000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29706" name="文本框 21"/>
          <p:cNvSpPr txBox="1">
            <a:spLocks noChangeArrowheads="1"/>
          </p:cNvSpPr>
          <p:nvPr/>
        </p:nvSpPr>
        <p:spPr bwMode="auto">
          <a:xfrm>
            <a:off x="5951189" y="1281905"/>
            <a:ext cx="532859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允兒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朋友在公開場合講起黃色笑話，大家聽完要允兒再說幾個，民眾聽了感到非常不舒服，於是向前對允兒反映，然允兒認為是與朋友聊天，朋友也沒有覺得不舒服，是民眾小題大作。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2308" y="454510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群組 19"/>
          <p:cNvGrpSpPr/>
          <p:nvPr/>
        </p:nvGrpSpPr>
        <p:grpSpPr>
          <a:xfrm>
            <a:off x="1702718" y="1772816"/>
            <a:ext cx="2592288" cy="3008489"/>
            <a:chOff x="1702718" y="1772816"/>
            <a:chExt cx="2592288" cy="3008489"/>
          </a:xfrm>
        </p:grpSpPr>
        <p:sp>
          <p:nvSpPr>
            <p:cNvPr id="21" name="橢圓 20"/>
            <p:cNvSpPr/>
            <p:nvPr/>
          </p:nvSpPr>
          <p:spPr>
            <a:xfrm>
              <a:off x="1702718" y="1772816"/>
              <a:ext cx="2592288" cy="2521570"/>
            </a:xfrm>
            <a:prstGeom prst="ellipse">
              <a:avLst/>
            </a:prstGeom>
            <a:solidFill>
              <a:schemeClr val="bg1"/>
            </a:solidFill>
            <a:ln w="190500">
              <a:solidFill>
                <a:srgbClr val="FFC71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6806" y="2501386"/>
              <a:ext cx="1504112" cy="966929"/>
            </a:xfrm>
            <a:prstGeom prst="rect">
              <a:avLst/>
            </a:prstGeom>
          </p:spPr>
        </p:pic>
        <p:sp>
          <p:nvSpPr>
            <p:cNvPr id="24" name="橢圓 23"/>
            <p:cNvSpPr/>
            <p:nvPr/>
          </p:nvSpPr>
          <p:spPr>
            <a:xfrm>
              <a:off x="2566814" y="4604131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25" name="直線接點 24"/>
            <p:cNvCxnSpPr/>
            <p:nvPr/>
          </p:nvCxnSpPr>
          <p:spPr>
            <a:xfrm>
              <a:off x="2164578" y="2209481"/>
              <a:ext cx="1668568" cy="1648239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8474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2577408" y="1498564"/>
            <a:ext cx="4659884" cy="282385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900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17900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/>
              <a:t> </a:t>
            </a:r>
            <a:r>
              <a:rPr lang="zh-TW" altLang="en-US" sz="5400" dirty="0" smtClean="0"/>
              <a:t>視覺騷擾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02717" y="1628800"/>
            <a:ext cx="9878175" cy="4497365"/>
          </a:xfrm>
        </p:spPr>
        <p:txBody>
          <a:bodyPr/>
          <a:lstStyle/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色瞇瞇的眼神上下打量。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展示色情圖片，或散佈色情內容。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偷窺、偷拍。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在別人面前做出撫慰自己身體的不當動作。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衣著暴露，暴露性器官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身體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或手做出有性暗示的動作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grpSp>
        <p:nvGrpSpPr>
          <p:cNvPr id="6" name="群組 5"/>
          <p:cNvGrpSpPr/>
          <p:nvPr/>
        </p:nvGrpSpPr>
        <p:grpSpPr>
          <a:xfrm>
            <a:off x="3710744" y="617228"/>
            <a:ext cx="792088" cy="648072"/>
            <a:chOff x="3710744" y="617228"/>
            <a:chExt cx="792088" cy="648072"/>
          </a:xfrm>
        </p:grpSpPr>
        <p:sp>
          <p:nvSpPr>
            <p:cNvPr id="10" name="橢圓 9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353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6" name="文本框 21"/>
          <p:cNvSpPr txBox="1">
            <a:spLocks noChangeArrowheads="1"/>
          </p:cNvSpPr>
          <p:nvPr/>
        </p:nvSpPr>
        <p:spPr bwMode="auto">
          <a:xfrm>
            <a:off x="5951188" y="1416546"/>
            <a:ext cx="525111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延平遇車禍需復健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每天搭公車到醫院，路程無聊就會看</a:t>
            </a:r>
            <a:r>
              <a:rPr lang="en-US" altLang="zh-TW" sz="3200" b="1" dirty="0" smtClean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片露下體</a:t>
            </a:r>
            <a:r>
              <a:rPr lang="zh-TW" altLang="zh-TW" sz="3200" b="1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坐在附近的乘客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看到覺得噁心。紛紛向司機反映，司機規勸延平無效，便直接向警方報案。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3910" y="578335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字方塊 1"/>
          <p:cNvSpPr txBox="1"/>
          <p:nvPr/>
        </p:nvSpPr>
        <p:spPr>
          <a:xfrm>
            <a:off x="1630710" y="472514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         </a:t>
            </a:r>
            <a:endParaRPr lang="zh-TW" altLang="en-US" sz="24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7103932" y="514146"/>
            <a:ext cx="3239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細明體_HKSCS" pitchFamily="18" charset="-120"/>
                <a:ea typeface="細明體_HKSCS" pitchFamily="18" charset="-120"/>
              </a:rPr>
              <a:t>視覺騷擾案例一</a:t>
            </a:r>
            <a:endParaRPr lang="zh-TW" altLang="en-US" sz="3200" dirty="0">
              <a:latin typeface="細明體_HKSCS" pitchFamily="18" charset="-120"/>
              <a:ea typeface="細明體_HKSCS" pitchFamily="18" charset="-120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1674570" y="1844824"/>
            <a:ext cx="2539045" cy="2880025"/>
            <a:chOff x="1674570" y="1844824"/>
            <a:chExt cx="2539045" cy="2880025"/>
          </a:xfrm>
        </p:grpSpPr>
        <p:sp>
          <p:nvSpPr>
            <p:cNvPr id="19" name="橢圓 18"/>
            <p:cNvSpPr/>
            <p:nvPr/>
          </p:nvSpPr>
          <p:spPr>
            <a:xfrm>
              <a:off x="2512045" y="4547675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" name="橢圓 2"/>
            <p:cNvSpPr/>
            <p:nvPr/>
          </p:nvSpPr>
          <p:spPr>
            <a:xfrm>
              <a:off x="1674570" y="1844824"/>
              <a:ext cx="2539045" cy="2304256"/>
            </a:xfrm>
            <a:prstGeom prst="ellipse">
              <a:avLst/>
            </a:prstGeom>
            <a:noFill/>
            <a:ln w="1905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5162" y="2562493"/>
              <a:ext cx="1537862" cy="881492"/>
            </a:xfrm>
            <a:prstGeom prst="rect">
              <a:avLst/>
            </a:prstGeom>
          </p:spPr>
        </p:pic>
        <p:cxnSp>
          <p:nvCxnSpPr>
            <p:cNvPr id="7" name="直線接點 6"/>
            <p:cNvCxnSpPr/>
            <p:nvPr/>
          </p:nvCxnSpPr>
          <p:spPr>
            <a:xfrm>
              <a:off x="2175162" y="2193569"/>
              <a:ext cx="1537862" cy="1618061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23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6" name="文本框 21"/>
          <p:cNvSpPr txBox="1">
            <a:spLocks noChangeArrowheads="1"/>
          </p:cNvSpPr>
          <p:nvPr/>
        </p:nvSpPr>
        <p:spPr bwMode="auto">
          <a:xfrm>
            <a:off x="5951189" y="1268432"/>
            <a:ext cx="5251119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阿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亮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網站結交網友，有天想測試網友的反應，將自己的裸照傳給網友，網友看到嚇壞，事後在網路平台抱怨，其他網友看到便肉搜阿亮的帳號，也在阿亮的臉書放上裸照，以此警告阿亮。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2308" y="522242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字方塊 1"/>
          <p:cNvSpPr txBox="1"/>
          <p:nvPr/>
        </p:nvSpPr>
        <p:spPr>
          <a:xfrm>
            <a:off x="6920564" y="46798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   </a:t>
            </a:r>
            <a:r>
              <a:rPr lang="zh-TW" altLang="en-US" sz="3200" dirty="0" smtClean="0">
                <a:latin typeface="細明體_HKSCS" pitchFamily="18" charset="-120"/>
                <a:ea typeface="細明體_HKSCS" pitchFamily="18" charset="-120"/>
              </a:rPr>
              <a:t>視覺騷擾案例二</a:t>
            </a:r>
            <a:endParaRPr lang="zh-TW" altLang="en-US" sz="3200" dirty="0">
              <a:latin typeface="細明體_HKSCS" pitchFamily="18" charset="-120"/>
              <a:ea typeface="細明體_HKSCS" pitchFamily="18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1674570" y="1844824"/>
            <a:ext cx="2539045" cy="2880025"/>
            <a:chOff x="1674570" y="1844824"/>
            <a:chExt cx="2539045" cy="2880025"/>
          </a:xfrm>
        </p:grpSpPr>
        <p:sp>
          <p:nvSpPr>
            <p:cNvPr id="13" name="橢圓 12"/>
            <p:cNvSpPr/>
            <p:nvPr/>
          </p:nvSpPr>
          <p:spPr>
            <a:xfrm>
              <a:off x="2512045" y="4547675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橢圓 13"/>
            <p:cNvSpPr/>
            <p:nvPr/>
          </p:nvSpPr>
          <p:spPr>
            <a:xfrm>
              <a:off x="1674570" y="1844824"/>
              <a:ext cx="2539045" cy="2304256"/>
            </a:xfrm>
            <a:prstGeom prst="ellipse">
              <a:avLst/>
            </a:prstGeom>
            <a:noFill/>
            <a:ln w="1905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5162" y="2562493"/>
              <a:ext cx="1537862" cy="881492"/>
            </a:xfrm>
            <a:prstGeom prst="rect">
              <a:avLst/>
            </a:prstGeom>
          </p:spPr>
        </p:pic>
        <p:cxnSp>
          <p:nvCxnSpPr>
            <p:cNvPr id="17" name="直線接點 16"/>
            <p:cNvCxnSpPr/>
            <p:nvPr/>
          </p:nvCxnSpPr>
          <p:spPr>
            <a:xfrm>
              <a:off x="2175162" y="2193569"/>
              <a:ext cx="1537862" cy="1618061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7567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肢體騷擾</a:t>
            </a:r>
            <a:endParaRPr lang="zh-TW" altLang="en-US" sz="5400" dirty="0"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02718" y="1628800"/>
            <a:ext cx="9878174" cy="4497365"/>
          </a:xfrm>
        </p:spPr>
        <p:txBody>
          <a:bodyPr/>
          <a:lstStyle/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毛手毛腳。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故意貼近、親近、擦撞。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趁人不注意時，摩蹭身體，或襲胸、摸臀。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緊抱、強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吻，或輕拍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撫摸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頭、臀。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不當觸碰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對方身體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或衣物。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/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尾隨跟蹤。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grpSp>
        <p:nvGrpSpPr>
          <p:cNvPr id="5" name="群組 4"/>
          <p:cNvGrpSpPr/>
          <p:nvPr/>
        </p:nvGrpSpPr>
        <p:grpSpPr>
          <a:xfrm>
            <a:off x="3710744" y="617228"/>
            <a:ext cx="792088" cy="648072"/>
            <a:chOff x="3710744" y="617228"/>
            <a:chExt cx="792088" cy="648072"/>
          </a:xfrm>
        </p:grpSpPr>
        <p:sp>
          <p:nvSpPr>
            <p:cNvPr id="8" name="橢圓 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9979" y="706637"/>
              <a:ext cx="362991" cy="4839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353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6" name="文本框 21"/>
          <p:cNvSpPr txBox="1">
            <a:spLocks noChangeArrowheads="1"/>
          </p:cNvSpPr>
          <p:nvPr/>
        </p:nvSpPr>
        <p:spPr bwMode="auto">
          <a:xfrm>
            <a:off x="5951189" y="1412776"/>
            <a:ext cx="544447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朋友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邀約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家家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吃飯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，後朋友送家家上車，還輕撫了家家的腰，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朋友看家家沒有抗拒，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便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摸了家家的臀部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，家家感到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困惑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看著朋友。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9517" y="522242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字方塊 1"/>
          <p:cNvSpPr txBox="1"/>
          <p:nvPr/>
        </p:nvSpPr>
        <p:spPr>
          <a:xfrm>
            <a:off x="7031310" y="522242"/>
            <a:ext cx="328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latin typeface="細明體_HKSCS" pitchFamily="18" charset="-120"/>
                <a:ea typeface="細明體_HKSCS" pitchFamily="18" charset="-120"/>
              </a:rPr>
              <a:t>肢體騷擾案例一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1674570" y="1844824"/>
            <a:ext cx="2539045" cy="2880025"/>
            <a:chOff x="1674570" y="1844824"/>
            <a:chExt cx="2539045" cy="2880025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3434" y="2273052"/>
              <a:ext cx="1085850" cy="1447800"/>
            </a:xfrm>
            <a:prstGeom prst="rect">
              <a:avLst/>
            </a:prstGeom>
          </p:spPr>
        </p:pic>
        <p:sp>
          <p:nvSpPr>
            <p:cNvPr id="15" name="橢圓 14"/>
            <p:cNvSpPr/>
            <p:nvPr/>
          </p:nvSpPr>
          <p:spPr>
            <a:xfrm>
              <a:off x="2512045" y="4547675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橢圓 19"/>
            <p:cNvSpPr/>
            <p:nvPr/>
          </p:nvSpPr>
          <p:spPr>
            <a:xfrm>
              <a:off x="1674570" y="1844824"/>
              <a:ext cx="2539045" cy="2304256"/>
            </a:xfrm>
            <a:prstGeom prst="ellipse">
              <a:avLst/>
            </a:prstGeom>
            <a:noFill/>
            <a:ln w="1905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22" name="直線接點 21"/>
            <p:cNvCxnSpPr/>
            <p:nvPr/>
          </p:nvCxnSpPr>
          <p:spPr>
            <a:xfrm>
              <a:off x="2175162" y="2193569"/>
              <a:ext cx="1537862" cy="1618061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632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706" name="文本框 21"/>
          <p:cNvSpPr txBox="1">
            <a:spLocks noChangeArrowheads="1"/>
          </p:cNvSpPr>
          <p:nvPr/>
        </p:nvSpPr>
        <p:spPr bwMode="auto">
          <a:xfrm>
            <a:off x="5951190" y="1412776"/>
            <a:ext cx="525111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2pPr>
            <a:lvl3pPr>
              <a:defRPr sz="2000"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3pPr>
            <a:lvl4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4pPr>
            <a:lvl5pPr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等线"/>
                <a:ea typeface="等线"/>
                <a:cs typeface="等线"/>
              </a:defRPr>
            </a:lvl9pPr>
          </a:lstStyle>
          <a:p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阿姨帶小光買晚餐，返家搭電梯時，阿姨眼看沒有其他人，便靠近</a:t>
            </a:r>
            <a:r>
              <a:rPr lang="zh-TW" altLang="en-US" sz="3200" b="1" dirty="0">
                <a:latin typeface="微軟正黑體" pitchFamily="34" charset="-120"/>
                <a:ea typeface="微軟正黑體" pitchFamily="34" charset="-120"/>
              </a:rPr>
              <a:t>小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光，小光不以為意，後阿姨表示要檢查小光發育情形，伸手摸小光的胸部及臀，小光覺得阿姨舉動很奇怪，但也不敢多說。</a:t>
            </a:r>
            <a:endParaRPr lang="zh-TW" altLang="zh-TW" sz="32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525525" y="522242"/>
            <a:ext cx="466008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200" dirty="0" smtClean="0"/>
              <a:t>      肢體騷擾案例二</a:t>
            </a:r>
            <a:endParaRPr lang="zh-TW" altLang="zh-TW" sz="3200" dirty="0"/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185614" y="502135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群組 13"/>
          <p:cNvGrpSpPr/>
          <p:nvPr/>
        </p:nvGrpSpPr>
        <p:grpSpPr>
          <a:xfrm>
            <a:off x="1674570" y="1844824"/>
            <a:ext cx="2539045" cy="2880025"/>
            <a:chOff x="1674570" y="1844824"/>
            <a:chExt cx="2539045" cy="2880025"/>
          </a:xfrm>
        </p:grpSpPr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3434" y="2273052"/>
              <a:ext cx="1085850" cy="1447800"/>
            </a:xfrm>
            <a:prstGeom prst="rect">
              <a:avLst/>
            </a:prstGeom>
          </p:spPr>
        </p:pic>
        <p:sp>
          <p:nvSpPr>
            <p:cNvPr id="20" name="橢圓 19"/>
            <p:cNvSpPr/>
            <p:nvPr/>
          </p:nvSpPr>
          <p:spPr>
            <a:xfrm>
              <a:off x="2512045" y="4547675"/>
              <a:ext cx="864096" cy="17717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橢圓 20"/>
            <p:cNvSpPr/>
            <p:nvPr/>
          </p:nvSpPr>
          <p:spPr>
            <a:xfrm>
              <a:off x="1674570" y="1844824"/>
              <a:ext cx="2539045" cy="2304256"/>
            </a:xfrm>
            <a:prstGeom prst="ellipse">
              <a:avLst/>
            </a:prstGeom>
            <a:noFill/>
            <a:ln w="1905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22" name="直線接點 21"/>
            <p:cNvCxnSpPr/>
            <p:nvPr/>
          </p:nvCxnSpPr>
          <p:spPr>
            <a:xfrm>
              <a:off x="2175162" y="2193569"/>
              <a:ext cx="1537862" cy="1618061"/>
            </a:xfrm>
            <a:prstGeom prst="line">
              <a:avLst/>
            </a:prstGeom>
            <a:ln w="1905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402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7165042" y="5205189"/>
            <a:ext cx="4293629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990471" y="2708107"/>
            <a:ext cx="3752362" cy="2676666"/>
          </a:xfrm>
          <a:custGeom>
            <a:avLst/>
            <a:gdLst>
              <a:gd name="connsiteX0" fmla="*/ 0 w 3752850"/>
              <a:gd name="connsiteY0" fmla="*/ 0 h 4523190"/>
              <a:gd name="connsiteX1" fmla="*/ 3752850 w 3752850"/>
              <a:gd name="connsiteY1" fmla="*/ 1892521 h 4523190"/>
              <a:gd name="connsiteX2" fmla="*/ 3752850 w 3752850"/>
              <a:gd name="connsiteY2" fmla="*/ 4523190 h 4523190"/>
              <a:gd name="connsiteX3" fmla="*/ 0 w 3752850"/>
              <a:gd name="connsiteY3" fmla="*/ 4523190 h 4523190"/>
              <a:gd name="connsiteX4" fmla="*/ 0 w 3752850"/>
              <a:gd name="connsiteY4" fmla="*/ 0 h 452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52850" h="4523190">
                <a:moveTo>
                  <a:pt x="0" y="0"/>
                </a:moveTo>
                <a:lnTo>
                  <a:pt x="3752850" y="1892521"/>
                </a:lnTo>
                <a:lnTo>
                  <a:pt x="3752850" y="4523190"/>
                </a:lnTo>
                <a:lnTo>
                  <a:pt x="0" y="4523190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1853959" y="2728913"/>
            <a:ext cx="3684108" cy="1866900"/>
          </a:xfrm>
          <a:prstGeom prst="line">
            <a:avLst/>
          </a:prstGeom>
          <a:ln>
            <a:solidFill>
              <a:srgbClr val="FFC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20633" y="2438521"/>
            <a:ext cx="3674584" cy="186213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5776776" y="2708107"/>
            <a:ext cx="57475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8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遇到騷擾該怎麼辦</a:t>
            </a:r>
            <a:r>
              <a:rPr lang="en-US" altLang="zh-TW" sz="48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?</a:t>
            </a:r>
            <a:endParaRPr lang="zh-CN" altLang="en-US" sz="48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5812669" y="5087714"/>
            <a:ext cx="2582527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8120593" y="5687789"/>
            <a:ext cx="263491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11202308" y="814630"/>
            <a:ext cx="509522" cy="476250"/>
            <a:chOff x="8502888" y="1295229"/>
            <a:chExt cx="509588" cy="476421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8502888" y="1409570"/>
              <a:ext cx="509588" cy="0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877538" y="1295229"/>
              <a:ext cx="0" cy="476421"/>
            </a:xfrm>
            <a:prstGeom prst="line">
              <a:avLst/>
            </a:prstGeom>
            <a:ln>
              <a:solidFill>
                <a:srgbClr val="FFC00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3" r="15262"/>
          <a:stretch/>
        </p:blipFill>
        <p:spPr>
          <a:xfrm>
            <a:off x="1165296" y="1445611"/>
            <a:ext cx="3794146" cy="285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27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6"/>
          <p:cNvGrpSpPr/>
          <p:nvPr/>
        </p:nvGrpSpPr>
        <p:grpSpPr>
          <a:xfrm>
            <a:off x="5231720" y="1869329"/>
            <a:ext cx="823806" cy="1900985"/>
            <a:chOff x="5232401" y="1488328"/>
            <a:chExt cx="823913" cy="1900985"/>
          </a:xfrm>
          <a:solidFill>
            <a:srgbClr val="FFC001"/>
          </a:solidFill>
        </p:grpSpPr>
        <p:sp>
          <p:nvSpPr>
            <p:cNvPr id="61" name="任意多边形 60"/>
            <p:cNvSpPr/>
            <p:nvPr/>
          </p:nvSpPr>
          <p:spPr>
            <a:xfrm>
              <a:off x="5703953" y="2044931"/>
              <a:ext cx="352360" cy="92568"/>
            </a:xfrm>
            <a:custGeom>
              <a:avLst/>
              <a:gdLst>
                <a:gd name="connsiteX0" fmla="*/ 352360 w 352360"/>
                <a:gd name="connsiteY0" fmla="*/ 0 h 92568"/>
                <a:gd name="connsiteX1" fmla="*/ 352360 w 352360"/>
                <a:gd name="connsiteY1" fmla="*/ 47795 h 92568"/>
                <a:gd name="connsiteX2" fmla="*/ 320620 w 352360"/>
                <a:gd name="connsiteY2" fmla="*/ 53016 h 92568"/>
                <a:gd name="connsiteX3" fmla="*/ 257152 w 352360"/>
                <a:gd name="connsiteY3" fmla="*/ 63453 h 92568"/>
                <a:gd name="connsiteX4" fmla="*/ 193138 w 352360"/>
                <a:gd name="connsiteY4" fmla="*/ 72243 h 92568"/>
                <a:gd name="connsiteX5" fmla="*/ 128576 w 352360"/>
                <a:gd name="connsiteY5" fmla="*/ 80483 h 92568"/>
                <a:gd name="connsiteX6" fmla="*/ 96843 w 352360"/>
                <a:gd name="connsiteY6" fmla="*/ 84328 h 92568"/>
                <a:gd name="connsiteX7" fmla="*/ 64562 w 352360"/>
                <a:gd name="connsiteY7" fmla="*/ 87625 h 92568"/>
                <a:gd name="connsiteX8" fmla="*/ 32828 w 352360"/>
                <a:gd name="connsiteY8" fmla="*/ 90372 h 92568"/>
                <a:gd name="connsiteX9" fmla="*/ 0 w 352360"/>
                <a:gd name="connsiteY9" fmla="*/ 92568 h 92568"/>
                <a:gd name="connsiteX10" fmla="*/ 31186 w 352360"/>
                <a:gd name="connsiteY10" fmla="*/ 83230 h 92568"/>
                <a:gd name="connsiteX11" fmla="*/ 61826 w 352360"/>
                <a:gd name="connsiteY11" fmla="*/ 73342 h 92568"/>
                <a:gd name="connsiteX12" fmla="*/ 93012 w 352360"/>
                <a:gd name="connsiteY12" fmla="*/ 64553 h 92568"/>
                <a:gd name="connsiteX13" fmla="*/ 124200 w 352360"/>
                <a:gd name="connsiteY13" fmla="*/ 55761 h 92568"/>
                <a:gd name="connsiteX14" fmla="*/ 186572 w 352360"/>
                <a:gd name="connsiteY14" fmla="*/ 39282 h 92568"/>
                <a:gd name="connsiteX15" fmla="*/ 248945 w 352360"/>
                <a:gd name="connsiteY15" fmla="*/ 23900 h 92568"/>
                <a:gd name="connsiteX16" fmla="*/ 312412 w 352360"/>
                <a:gd name="connsiteY16" fmla="*/ 9068 h 92568"/>
                <a:gd name="connsiteX17" fmla="*/ 352360 w 352360"/>
                <a:gd name="connsiteY17" fmla="*/ 0 h 92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568">
                  <a:moveTo>
                    <a:pt x="352360" y="0"/>
                  </a:moveTo>
                  <a:lnTo>
                    <a:pt x="352360" y="47795"/>
                  </a:lnTo>
                  <a:lnTo>
                    <a:pt x="320620" y="53016"/>
                  </a:lnTo>
                  <a:lnTo>
                    <a:pt x="257152" y="63453"/>
                  </a:lnTo>
                  <a:lnTo>
                    <a:pt x="193138" y="72243"/>
                  </a:lnTo>
                  <a:lnTo>
                    <a:pt x="128576" y="80483"/>
                  </a:lnTo>
                  <a:lnTo>
                    <a:pt x="96843" y="84328"/>
                  </a:lnTo>
                  <a:lnTo>
                    <a:pt x="64562" y="87625"/>
                  </a:lnTo>
                  <a:lnTo>
                    <a:pt x="32828" y="90372"/>
                  </a:lnTo>
                  <a:lnTo>
                    <a:pt x="0" y="92568"/>
                  </a:lnTo>
                  <a:lnTo>
                    <a:pt x="31186" y="83230"/>
                  </a:lnTo>
                  <a:lnTo>
                    <a:pt x="61826" y="73342"/>
                  </a:lnTo>
                  <a:lnTo>
                    <a:pt x="93012" y="64553"/>
                  </a:lnTo>
                  <a:lnTo>
                    <a:pt x="124200" y="55761"/>
                  </a:lnTo>
                  <a:lnTo>
                    <a:pt x="186572" y="39282"/>
                  </a:lnTo>
                  <a:lnTo>
                    <a:pt x="248945" y="23900"/>
                  </a:lnTo>
                  <a:lnTo>
                    <a:pt x="312412" y="9068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703953" y="2567904"/>
              <a:ext cx="352360" cy="92770"/>
            </a:xfrm>
            <a:custGeom>
              <a:avLst/>
              <a:gdLst>
                <a:gd name="connsiteX0" fmla="*/ 352360 w 352360"/>
                <a:gd name="connsiteY0" fmla="*/ 0 h 92770"/>
                <a:gd name="connsiteX1" fmla="*/ 352360 w 352360"/>
                <a:gd name="connsiteY1" fmla="*/ 47722 h 92770"/>
                <a:gd name="connsiteX2" fmla="*/ 320620 w 352360"/>
                <a:gd name="connsiteY2" fmla="*/ 53217 h 92770"/>
                <a:gd name="connsiteX3" fmla="*/ 257152 w 352360"/>
                <a:gd name="connsiteY3" fmla="*/ 62556 h 92770"/>
                <a:gd name="connsiteX4" fmla="*/ 193138 w 352360"/>
                <a:gd name="connsiteY4" fmla="*/ 71895 h 92770"/>
                <a:gd name="connsiteX5" fmla="*/ 128576 w 352360"/>
                <a:gd name="connsiteY5" fmla="*/ 80134 h 92770"/>
                <a:gd name="connsiteX6" fmla="*/ 96843 w 352360"/>
                <a:gd name="connsiteY6" fmla="*/ 83432 h 92770"/>
                <a:gd name="connsiteX7" fmla="*/ 64562 w 352360"/>
                <a:gd name="connsiteY7" fmla="*/ 87276 h 92770"/>
                <a:gd name="connsiteX8" fmla="*/ 32828 w 352360"/>
                <a:gd name="connsiteY8" fmla="*/ 90023 h 92770"/>
                <a:gd name="connsiteX9" fmla="*/ 0 w 352360"/>
                <a:gd name="connsiteY9" fmla="*/ 92770 h 92770"/>
                <a:gd name="connsiteX10" fmla="*/ 31186 w 352360"/>
                <a:gd name="connsiteY10" fmla="*/ 82332 h 92770"/>
                <a:gd name="connsiteX11" fmla="*/ 61826 w 352360"/>
                <a:gd name="connsiteY11" fmla="*/ 72993 h 92770"/>
                <a:gd name="connsiteX12" fmla="*/ 93012 w 352360"/>
                <a:gd name="connsiteY12" fmla="*/ 64203 h 92770"/>
                <a:gd name="connsiteX13" fmla="*/ 124200 w 352360"/>
                <a:gd name="connsiteY13" fmla="*/ 55414 h 92770"/>
                <a:gd name="connsiteX14" fmla="*/ 186572 w 352360"/>
                <a:gd name="connsiteY14" fmla="*/ 38934 h 92770"/>
                <a:gd name="connsiteX15" fmla="*/ 248945 w 352360"/>
                <a:gd name="connsiteY15" fmla="*/ 24101 h 92770"/>
                <a:gd name="connsiteX16" fmla="*/ 312412 w 352360"/>
                <a:gd name="connsiteY16" fmla="*/ 8719 h 92770"/>
                <a:gd name="connsiteX17" fmla="*/ 352360 w 352360"/>
                <a:gd name="connsiteY17" fmla="*/ 0 h 92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2770">
                  <a:moveTo>
                    <a:pt x="352360" y="0"/>
                  </a:moveTo>
                  <a:lnTo>
                    <a:pt x="352360" y="47722"/>
                  </a:lnTo>
                  <a:lnTo>
                    <a:pt x="320620" y="53217"/>
                  </a:lnTo>
                  <a:lnTo>
                    <a:pt x="257152" y="62556"/>
                  </a:lnTo>
                  <a:lnTo>
                    <a:pt x="193138" y="71895"/>
                  </a:lnTo>
                  <a:lnTo>
                    <a:pt x="128576" y="80134"/>
                  </a:lnTo>
                  <a:lnTo>
                    <a:pt x="96843" y="83432"/>
                  </a:lnTo>
                  <a:lnTo>
                    <a:pt x="64562" y="87276"/>
                  </a:lnTo>
                  <a:lnTo>
                    <a:pt x="32828" y="90023"/>
                  </a:lnTo>
                  <a:lnTo>
                    <a:pt x="0" y="92770"/>
                  </a:lnTo>
                  <a:lnTo>
                    <a:pt x="31186" y="82332"/>
                  </a:lnTo>
                  <a:lnTo>
                    <a:pt x="61826" y="72993"/>
                  </a:lnTo>
                  <a:lnTo>
                    <a:pt x="93012" y="64203"/>
                  </a:lnTo>
                  <a:lnTo>
                    <a:pt x="124200" y="55414"/>
                  </a:lnTo>
                  <a:lnTo>
                    <a:pt x="186572" y="38934"/>
                  </a:lnTo>
                  <a:lnTo>
                    <a:pt x="248945" y="24101"/>
                  </a:lnTo>
                  <a:lnTo>
                    <a:pt x="312412" y="8719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703953" y="3089824"/>
              <a:ext cx="352360" cy="91284"/>
            </a:xfrm>
            <a:custGeom>
              <a:avLst/>
              <a:gdLst>
                <a:gd name="connsiteX0" fmla="*/ 352360 w 352360"/>
                <a:gd name="connsiteY0" fmla="*/ 0 h 91284"/>
                <a:gd name="connsiteX1" fmla="*/ 352360 w 352360"/>
                <a:gd name="connsiteY1" fmla="*/ 46862 h 91284"/>
                <a:gd name="connsiteX2" fmla="*/ 320620 w 352360"/>
                <a:gd name="connsiteY2" fmla="*/ 52280 h 91284"/>
                <a:gd name="connsiteX3" fmla="*/ 257152 w 352360"/>
                <a:gd name="connsiteY3" fmla="*/ 62031 h 91284"/>
                <a:gd name="connsiteX4" fmla="*/ 193138 w 352360"/>
                <a:gd name="connsiteY4" fmla="*/ 71241 h 91284"/>
                <a:gd name="connsiteX5" fmla="*/ 128576 w 352360"/>
                <a:gd name="connsiteY5" fmla="*/ 78824 h 91284"/>
                <a:gd name="connsiteX6" fmla="*/ 96843 w 352360"/>
                <a:gd name="connsiteY6" fmla="*/ 82617 h 91284"/>
                <a:gd name="connsiteX7" fmla="*/ 64562 w 352360"/>
                <a:gd name="connsiteY7" fmla="*/ 85868 h 91284"/>
                <a:gd name="connsiteX8" fmla="*/ 32828 w 352360"/>
                <a:gd name="connsiteY8" fmla="*/ 89117 h 91284"/>
                <a:gd name="connsiteX9" fmla="*/ 0 w 352360"/>
                <a:gd name="connsiteY9" fmla="*/ 91284 h 91284"/>
                <a:gd name="connsiteX10" fmla="*/ 31186 w 352360"/>
                <a:gd name="connsiteY10" fmla="*/ 81533 h 91284"/>
                <a:gd name="connsiteX11" fmla="*/ 61826 w 352360"/>
                <a:gd name="connsiteY11" fmla="*/ 72325 h 91284"/>
                <a:gd name="connsiteX12" fmla="*/ 93012 w 352360"/>
                <a:gd name="connsiteY12" fmla="*/ 63114 h 91284"/>
                <a:gd name="connsiteX13" fmla="*/ 124200 w 352360"/>
                <a:gd name="connsiteY13" fmla="*/ 54989 h 91284"/>
                <a:gd name="connsiteX14" fmla="*/ 186572 w 352360"/>
                <a:gd name="connsiteY14" fmla="*/ 38737 h 91284"/>
                <a:gd name="connsiteX15" fmla="*/ 248945 w 352360"/>
                <a:gd name="connsiteY15" fmla="*/ 23027 h 91284"/>
                <a:gd name="connsiteX16" fmla="*/ 312412 w 352360"/>
                <a:gd name="connsiteY16" fmla="*/ 8943 h 91284"/>
                <a:gd name="connsiteX17" fmla="*/ 352360 w 352360"/>
                <a:gd name="connsiteY17" fmla="*/ 0 h 91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52360" h="91284">
                  <a:moveTo>
                    <a:pt x="352360" y="0"/>
                  </a:moveTo>
                  <a:lnTo>
                    <a:pt x="352360" y="46862"/>
                  </a:lnTo>
                  <a:lnTo>
                    <a:pt x="320620" y="52280"/>
                  </a:lnTo>
                  <a:lnTo>
                    <a:pt x="257152" y="62031"/>
                  </a:lnTo>
                  <a:lnTo>
                    <a:pt x="193138" y="71241"/>
                  </a:lnTo>
                  <a:lnTo>
                    <a:pt x="128576" y="78824"/>
                  </a:lnTo>
                  <a:lnTo>
                    <a:pt x="96843" y="82617"/>
                  </a:lnTo>
                  <a:lnTo>
                    <a:pt x="64562" y="85868"/>
                  </a:lnTo>
                  <a:lnTo>
                    <a:pt x="32828" y="89117"/>
                  </a:lnTo>
                  <a:lnTo>
                    <a:pt x="0" y="91284"/>
                  </a:lnTo>
                  <a:lnTo>
                    <a:pt x="31186" y="81533"/>
                  </a:lnTo>
                  <a:lnTo>
                    <a:pt x="61826" y="72325"/>
                  </a:lnTo>
                  <a:lnTo>
                    <a:pt x="93012" y="63114"/>
                  </a:lnTo>
                  <a:lnTo>
                    <a:pt x="124200" y="54989"/>
                  </a:lnTo>
                  <a:lnTo>
                    <a:pt x="186572" y="38737"/>
                  </a:lnTo>
                  <a:lnTo>
                    <a:pt x="248945" y="23027"/>
                  </a:lnTo>
                  <a:lnTo>
                    <a:pt x="312412" y="8943"/>
                  </a:lnTo>
                  <a:lnTo>
                    <a:pt x="35236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5232401" y="1488328"/>
              <a:ext cx="823913" cy="495783"/>
            </a:xfrm>
            <a:custGeom>
              <a:avLst/>
              <a:gdLst>
                <a:gd name="connsiteX0" fmla="*/ 797908 w 823913"/>
                <a:gd name="connsiteY0" fmla="*/ 0 h 495783"/>
                <a:gd name="connsiteX1" fmla="*/ 807225 w 823913"/>
                <a:gd name="connsiteY1" fmla="*/ 0 h 495783"/>
                <a:gd name="connsiteX2" fmla="*/ 815993 w 823913"/>
                <a:gd name="connsiteY2" fmla="*/ 0 h 495783"/>
                <a:gd name="connsiteX3" fmla="*/ 823913 w 823913"/>
                <a:gd name="connsiteY3" fmla="*/ 467 h 495783"/>
                <a:gd name="connsiteX4" fmla="*/ 823913 w 823913"/>
                <a:gd name="connsiteY4" fmla="*/ 363796 h 495783"/>
                <a:gd name="connsiteX5" fmla="*/ 219206 w 823913"/>
                <a:gd name="connsiteY5" fmla="*/ 491395 h 495783"/>
                <a:gd name="connsiteX6" fmla="*/ 209342 w 823913"/>
                <a:gd name="connsiteY6" fmla="*/ 493041 h 495783"/>
                <a:gd name="connsiteX7" fmla="*/ 200025 w 823913"/>
                <a:gd name="connsiteY7" fmla="*/ 494686 h 495783"/>
                <a:gd name="connsiteX8" fmla="*/ 190709 w 823913"/>
                <a:gd name="connsiteY8" fmla="*/ 495234 h 495783"/>
                <a:gd name="connsiteX9" fmla="*/ 181392 w 823913"/>
                <a:gd name="connsiteY9" fmla="*/ 495783 h 495783"/>
                <a:gd name="connsiteX10" fmla="*/ 173174 w 823913"/>
                <a:gd name="connsiteY10" fmla="*/ 495234 h 495783"/>
                <a:gd name="connsiteX11" fmla="*/ 165501 w 823913"/>
                <a:gd name="connsiteY11" fmla="*/ 494686 h 495783"/>
                <a:gd name="connsiteX12" fmla="*/ 150156 w 823913"/>
                <a:gd name="connsiteY12" fmla="*/ 492493 h 495783"/>
                <a:gd name="connsiteX13" fmla="*/ 135360 w 823913"/>
                <a:gd name="connsiteY13" fmla="*/ 489202 h 495783"/>
                <a:gd name="connsiteX14" fmla="*/ 121112 w 823913"/>
                <a:gd name="connsiteY14" fmla="*/ 484814 h 495783"/>
                <a:gd name="connsiteX15" fmla="*/ 106315 w 823913"/>
                <a:gd name="connsiteY15" fmla="*/ 479329 h 495783"/>
                <a:gd name="connsiteX16" fmla="*/ 92615 w 823913"/>
                <a:gd name="connsiteY16" fmla="*/ 472200 h 495783"/>
                <a:gd name="connsiteX17" fmla="*/ 80010 w 823913"/>
                <a:gd name="connsiteY17" fmla="*/ 463973 h 495783"/>
                <a:gd name="connsiteX18" fmla="*/ 67954 w 823913"/>
                <a:gd name="connsiteY18" fmla="*/ 455748 h 495783"/>
                <a:gd name="connsiteX19" fmla="*/ 56445 w 823913"/>
                <a:gd name="connsiteY19" fmla="*/ 445326 h 495783"/>
                <a:gd name="connsiteX20" fmla="*/ 46033 w 823913"/>
                <a:gd name="connsiteY20" fmla="*/ 434357 h 495783"/>
                <a:gd name="connsiteX21" fmla="*/ 36168 w 823913"/>
                <a:gd name="connsiteY21" fmla="*/ 422293 h 495783"/>
                <a:gd name="connsiteX22" fmla="*/ 27401 w 823913"/>
                <a:gd name="connsiteY22" fmla="*/ 409679 h 495783"/>
                <a:gd name="connsiteX23" fmla="*/ 19729 w 823913"/>
                <a:gd name="connsiteY23" fmla="*/ 396517 h 495783"/>
                <a:gd name="connsiteX24" fmla="*/ 16441 w 823913"/>
                <a:gd name="connsiteY24" fmla="*/ 388839 h 495783"/>
                <a:gd name="connsiteX25" fmla="*/ 13700 w 823913"/>
                <a:gd name="connsiteY25" fmla="*/ 381709 h 495783"/>
                <a:gd name="connsiteX26" fmla="*/ 10412 w 823913"/>
                <a:gd name="connsiteY26" fmla="*/ 374580 h 495783"/>
                <a:gd name="connsiteX27" fmla="*/ 7673 w 823913"/>
                <a:gd name="connsiteY27" fmla="*/ 366902 h 495783"/>
                <a:gd name="connsiteX28" fmla="*/ 6029 w 823913"/>
                <a:gd name="connsiteY28" fmla="*/ 359223 h 495783"/>
                <a:gd name="connsiteX29" fmla="*/ 3836 w 823913"/>
                <a:gd name="connsiteY29" fmla="*/ 350997 h 495783"/>
                <a:gd name="connsiteX30" fmla="*/ 2192 w 823913"/>
                <a:gd name="connsiteY30" fmla="*/ 341672 h 495783"/>
                <a:gd name="connsiteX31" fmla="*/ 1097 w 823913"/>
                <a:gd name="connsiteY31" fmla="*/ 332898 h 495783"/>
                <a:gd name="connsiteX32" fmla="*/ 548 w 823913"/>
                <a:gd name="connsiteY32" fmla="*/ 323574 h 495783"/>
                <a:gd name="connsiteX33" fmla="*/ 0 w 823913"/>
                <a:gd name="connsiteY33" fmla="*/ 314800 h 495783"/>
                <a:gd name="connsiteX34" fmla="*/ 548 w 823913"/>
                <a:gd name="connsiteY34" fmla="*/ 305476 h 495783"/>
                <a:gd name="connsiteX35" fmla="*/ 1097 w 823913"/>
                <a:gd name="connsiteY35" fmla="*/ 296702 h 495783"/>
                <a:gd name="connsiteX36" fmla="*/ 2192 w 823913"/>
                <a:gd name="connsiteY36" fmla="*/ 287378 h 495783"/>
                <a:gd name="connsiteX37" fmla="*/ 3288 w 823913"/>
                <a:gd name="connsiteY37" fmla="*/ 279151 h 495783"/>
                <a:gd name="connsiteX38" fmla="*/ 5480 w 823913"/>
                <a:gd name="connsiteY38" fmla="*/ 270926 h 495783"/>
                <a:gd name="connsiteX39" fmla="*/ 7673 w 823913"/>
                <a:gd name="connsiteY39" fmla="*/ 261602 h 495783"/>
                <a:gd name="connsiteX40" fmla="*/ 9865 w 823913"/>
                <a:gd name="connsiteY40" fmla="*/ 253924 h 495783"/>
                <a:gd name="connsiteX41" fmla="*/ 13700 w 823913"/>
                <a:gd name="connsiteY41" fmla="*/ 245148 h 495783"/>
                <a:gd name="connsiteX42" fmla="*/ 16989 w 823913"/>
                <a:gd name="connsiteY42" fmla="*/ 237472 h 495783"/>
                <a:gd name="connsiteX43" fmla="*/ 20824 w 823913"/>
                <a:gd name="connsiteY43" fmla="*/ 229245 h 495783"/>
                <a:gd name="connsiteX44" fmla="*/ 24662 w 823913"/>
                <a:gd name="connsiteY44" fmla="*/ 222115 h 495783"/>
                <a:gd name="connsiteX45" fmla="*/ 29594 w 823913"/>
                <a:gd name="connsiteY45" fmla="*/ 214437 h 495783"/>
                <a:gd name="connsiteX46" fmla="*/ 34524 w 823913"/>
                <a:gd name="connsiteY46" fmla="*/ 207308 h 495783"/>
                <a:gd name="connsiteX47" fmla="*/ 40006 w 823913"/>
                <a:gd name="connsiteY47" fmla="*/ 200178 h 495783"/>
                <a:gd name="connsiteX48" fmla="*/ 45486 w 823913"/>
                <a:gd name="connsiteY48" fmla="*/ 193596 h 495783"/>
                <a:gd name="connsiteX49" fmla="*/ 50965 w 823913"/>
                <a:gd name="connsiteY49" fmla="*/ 187015 h 495783"/>
                <a:gd name="connsiteX50" fmla="*/ 57542 w 823913"/>
                <a:gd name="connsiteY50" fmla="*/ 180983 h 495783"/>
                <a:gd name="connsiteX51" fmla="*/ 64118 w 823913"/>
                <a:gd name="connsiteY51" fmla="*/ 175497 h 495783"/>
                <a:gd name="connsiteX52" fmla="*/ 70694 w 823913"/>
                <a:gd name="connsiteY52" fmla="*/ 170014 h 495783"/>
                <a:gd name="connsiteX53" fmla="*/ 78366 w 823913"/>
                <a:gd name="connsiteY53" fmla="*/ 164529 h 495783"/>
                <a:gd name="connsiteX54" fmla="*/ 85491 w 823913"/>
                <a:gd name="connsiteY54" fmla="*/ 159594 h 495783"/>
                <a:gd name="connsiteX55" fmla="*/ 92615 w 823913"/>
                <a:gd name="connsiteY55" fmla="*/ 155206 h 495783"/>
                <a:gd name="connsiteX56" fmla="*/ 100835 w 823913"/>
                <a:gd name="connsiteY56" fmla="*/ 151367 h 495783"/>
                <a:gd name="connsiteX57" fmla="*/ 109056 w 823913"/>
                <a:gd name="connsiteY57" fmla="*/ 146979 h 495783"/>
                <a:gd name="connsiteX58" fmla="*/ 117824 w 823913"/>
                <a:gd name="connsiteY58" fmla="*/ 143689 h 495783"/>
                <a:gd name="connsiteX59" fmla="*/ 126044 w 823913"/>
                <a:gd name="connsiteY59" fmla="*/ 140399 h 495783"/>
                <a:gd name="connsiteX60" fmla="*/ 135360 w 823913"/>
                <a:gd name="connsiteY60" fmla="*/ 138204 h 495783"/>
                <a:gd name="connsiteX61" fmla="*/ 144127 w 823913"/>
                <a:gd name="connsiteY61" fmla="*/ 136011 h 495783"/>
                <a:gd name="connsiteX62" fmla="*/ 770508 w 823913"/>
                <a:gd name="connsiteY62" fmla="*/ 3839 h 495783"/>
                <a:gd name="connsiteX63" fmla="*/ 779276 w 823913"/>
                <a:gd name="connsiteY63" fmla="*/ 2193 h 495783"/>
                <a:gd name="connsiteX64" fmla="*/ 788593 w 823913"/>
                <a:gd name="connsiteY64" fmla="*/ 1097 h 495783"/>
                <a:gd name="connsiteX65" fmla="*/ 797908 w 823913"/>
                <a:gd name="connsiteY65" fmla="*/ 0 h 495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823913" h="495783">
                  <a:moveTo>
                    <a:pt x="797908" y="0"/>
                  </a:moveTo>
                  <a:lnTo>
                    <a:pt x="807225" y="0"/>
                  </a:lnTo>
                  <a:lnTo>
                    <a:pt x="815993" y="0"/>
                  </a:lnTo>
                  <a:lnTo>
                    <a:pt x="823913" y="467"/>
                  </a:lnTo>
                  <a:lnTo>
                    <a:pt x="823913" y="363796"/>
                  </a:lnTo>
                  <a:lnTo>
                    <a:pt x="219206" y="491395"/>
                  </a:lnTo>
                  <a:lnTo>
                    <a:pt x="209342" y="493041"/>
                  </a:lnTo>
                  <a:lnTo>
                    <a:pt x="200025" y="494686"/>
                  </a:lnTo>
                  <a:lnTo>
                    <a:pt x="190709" y="495234"/>
                  </a:lnTo>
                  <a:lnTo>
                    <a:pt x="181392" y="495783"/>
                  </a:lnTo>
                  <a:lnTo>
                    <a:pt x="173174" y="495234"/>
                  </a:lnTo>
                  <a:lnTo>
                    <a:pt x="165501" y="494686"/>
                  </a:lnTo>
                  <a:lnTo>
                    <a:pt x="150156" y="492493"/>
                  </a:lnTo>
                  <a:lnTo>
                    <a:pt x="135360" y="489202"/>
                  </a:lnTo>
                  <a:lnTo>
                    <a:pt x="121112" y="484814"/>
                  </a:lnTo>
                  <a:lnTo>
                    <a:pt x="106315" y="479329"/>
                  </a:lnTo>
                  <a:lnTo>
                    <a:pt x="92615" y="472200"/>
                  </a:lnTo>
                  <a:lnTo>
                    <a:pt x="80010" y="463973"/>
                  </a:lnTo>
                  <a:lnTo>
                    <a:pt x="67954" y="455748"/>
                  </a:lnTo>
                  <a:lnTo>
                    <a:pt x="56445" y="445326"/>
                  </a:lnTo>
                  <a:lnTo>
                    <a:pt x="46033" y="434357"/>
                  </a:lnTo>
                  <a:lnTo>
                    <a:pt x="36168" y="422293"/>
                  </a:lnTo>
                  <a:lnTo>
                    <a:pt x="27401" y="409679"/>
                  </a:lnTo>
                  <a:lnTo>
                    <a:pt x="19729" y="396517"/>
                  </a:lnTo>
                  <a:lnTo>
                    <a:pt x="16441" y="388839"/>
                  </a:lnTo>
                  <a:lnTo>
                    <a:pt x="13700" y="381709"/>
                  </a:lnTo>
                  <a:lnTo>
                    <a:pt x="10412" y="374580"/>
                  </a:lnTo>
                  <a:lnTo>
                    <a:pt x="7673" y="366902"/>
                  </a:lnTo>
                  <a:lnTo>
                    <a:pt x="6029" y="359223"/>
                  </a:lnTo>
                  <a:lnTo>
                    <a:pt x="3836" y="350997"/>
                  </a:lnTo>
                  <a:lnTo>
                    <a:pt x="2192" y="341672"/>
                  </a:lnTo>
                  <a:lnTo>
                    <a:pt x="1097" y="332898"/>
                  </a:lnTo>
                  <a:lnTo>
                    <a:pt x="548" y="323574"/>
                  </a:lnTo>
                  <a:lnTo>
                    <a:pt x="0" y="314800"/>
                  </a:lnTo>
                  <a:lnTo>
                    <a:pt x="548" y="305476"/>
                  </a:lnTo>
                  <a:lnTo>
                    <a:pt x="1097" y="296702"/>
                  </a:lnTo>
                  <a:lnTo>
                    <a:pt x="2192" y="287378"/>
                  </a:lnTo>
                  <a:lnTo>
                    <a:pt x="3288" y="279151"/>
                  </a:lnTo>
                  <a:lnTo>
                    <a:pt x="5480" y="270926"/>
                  </a:lnTo>
                  <a:lnTo>
                    <a:pt x="7673" y="261602"/>
                  </a:lnTo>
                  <a:lnTo>
                    <a:pt x="9865" y="253924"/>
                  </a:lnTo>
                  <a:lnTo>
                    <a:pt x="13700" y="245148"/>
                  </a:lnTo>
                  <a:lnTo>
                    <a:pt x="16989" y="237472"/>
                  </a:lnTo>
                  <a:lnTo>
                    <a:pt x="20824" y="229245"/>
                  </a:lnTo>
                  <a:lnTo>
                    <a:pt x="24662" y="222115"/>
                  </a:lnTo>
                  <a:lnTo>
                    <a:pt x="29594" y="214437"/>
                  </a:lnTo>
                  <a:lnTo>
                    <a:pt x="34524" y="207308"/>
                  </a:lnTo>
                  <a:lnTo>
                    <a:pt x="40006" y="200178"/>
                  </a:lnTo>
                  <a:lnTo>
                    <a:pt x="45486" y="193596"/>
                  </a:lnTo>
                  <a:lnTo>
                    <a:pt x="50965" y="187015"/>
                  </a:lnTo>
                  <a:lnTo>
                    <a:pt x="57542" y="180983"/>
                  </a:lnTo>
                  <a:lnTo>
                    <a:pt x="64118" y="175497"/>
                  </a:lnTo>
                  <a:lnTo>
                    <a:pt x="70694" y="170014"/>
                  </a:lnTo>
                  <a:lnTo>
                    <a:pt x="78366" y="164529"/>
                  </a:lnTo>
                  <a:lnTo>
                    <a:pt x="85491" y="159594"/>
                  </a:lnTo>
                  <a:lnTo>
                    <a:pt x="92615" y="155206"/>
                  </a:lnTo>
                  <a:lnTo>
                    <a:pt x="100835" y="151367"/>
                  </a:lnTo>
                  <a:lnTo>
                    <a:pt x="109056" y="146979"/>
                  </a:lnTo>
                  <a:lnTo>
                    <a:pt x="117824" y="143689"/>
                  </a:lnTo>
                  <a:lnTo>
                    <a:pt x="126044" y="140399"/>
                  </a:lnTo>
                  <a:lnTo>
                    <a:pt x="135360" y="138204"/>
                  </a:lnTo>
                  <a:lnTo>
                    <a:pt x="144127" y="136011"/>
                  </a:lnTo>
                  <a:lnTo>
                    <a:pt x="770508" y="3839"/>
                  </a:lnTo>
                  <a:lnTo>
                    <a:pt x="779276" y="2193"/>
                  </a:lnTo>
                  <a:lnTo>
                    <a:pt x="788593" y="1097"/>
                  </a:lnTo>
                  <a:lnTo>
                    <a:pt x="797908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5232401" y="1984934"/>
              <a:ext cx="823913" cy="503174"/>
            </a:xfrm>
            <a:custGeom>
              <a:avLst/>
              <a:gdLst>
                <a:gd name="connsiteX0" fmla="*/ 823913 w 823913"/>
                <a:gd name="connsiteY0" fmla="*/ 0 h 503174"/>
                <a:gd name="connsiteX1" fmla="*/ 823913 w 823913"/>
                <a:gd name="connsiteY1" fmla="*/ 59997 h 503174"/>
                <a:gd name="connsiteX2" fmla="*/ 783965 w 823913"/>
                <a:gd name="connsiteY2" fmla="*/ 69065 h 503174"/>
                <a:gd name="connsiteX3" fmla="*/ 720498 w 823913"/>
                <a:gd name="connsiteY3" fmla="*/ 83897 h 503174"/>
                <a:gd name="connsiteX4" fmla="*/ 658125 w 823913"/>
                <a:gd name="connsiteY4" fmla="*/ 99279 h 503174"/>
                <a:gd name="connsiteX5" fmla="*/ 595753 w 823913"/>
                <a:gd name="connsiteY5" fmla="*/ 115758 h 503174"/>
                <a:gd name="connsiteX6" fmla="*/ 564565 w 823913"/>
                <a:gd name="connsiteY6" fmla="*/ 124550 h 503174"/>
                <a:gd name="connsiteX7" fmla="*/ 533379 w 823913"/>
                <a:gd name="connsiteY7" fmla="*/ 133339 h 503174"/>
                <a:gd name="connsiteX8" fmla="*/ 502739 w 823913"/>
                <a:gd name="connsiteY8" fmla="*/ 143227 h 503174"/>
                <a:gd name="connsiteX9" fmla="*/ 471553 w 823913"/>
                <a:gd name="connsiteY9" fmla="*/ 152565 h 503174"/>
                <a:gd name="connsiteX10" fmla="*/ 504381 w 823913"/>
                <a:gd name="connsiteY10" fmla="*/ 150369 h 503174"/>
                <a:gd name="connsiteX11" fmla="*/ 536115 w 823913"/>
                <a:gd name="connsiteY11" fmla="*/ 147622 h 503174"/>
                <a:gd name="connsiteX12" fmla="*/ 568396 w 823913"/>
                <a:gd name="connsiteY12" fmla="*/ 144325 h 503174"/>
                <a:gd name="connsiteX13" fmla="*/ 600129 w 823913"/>
                <a:gd name="connsiteY13" fmla="*/ 140480 h 503174"/>
                <a:gd name="connsiteX14" fmla="*/ 664691 w 823913"/>
                <a:gd name="connsiteY14" fmla="*/ 132240 h 503174"/>
                <a:gd name="connsiteX15" fmla="*/ 728705 w 823913"/>
                <a:gd name="connsiteY15" fmla="*/ 123450 h 503174"/>
                <a:gd name="connsiteX16" fmla="*/ 792173 w 823913"/>
                <a:gd name="connsiteY16" fmla="*/ 113013 h 503174"/>
                <a:gd name="connsiteX17" fmla="*/ 823913 w 823913"/>
                <a:gd name="connsiteY17" fmla="*/ 107792 h 503174"/>
                <a:gd name="connsiteX18" fmla="*/ 823913 w 823913"/>
                <a:gd name="connsiteY18" fmla="*/ 371735 h 503174"/>
                <a:gd name="connsiteX19" fmla="*/ 219258 w 823913"/>
                <a:gd name="connsiteY19" fmla="*/ 499329 h 503174"/>
                <a:gd name="connsiteX20" fmla="*/ 209392 w 823913"/>
                <a:gd name="connsiteY20" fmla="*/ 500977 h 503174"/>
                <a:gd name="connsiteX21" fmla="*/ 200073 w 823913"/>
                <a:gd name="connsiteY21" fmla="*/ 502076 h 503174"/>
                <a:gd name="connsiteX22" fmla="*/ 190754 w 823913"/>
                <a:gd name="connsiteY22" fmla="*/ 502625 h 503174"/>
                <a:gd name="connsiteX23" fmla="*/ 181435 w 823913"/>
                <a:gd name="connsiteY23" fmla="*/ 503174 h 503174"/>
                <a:gd name="connsiteX24" fmla="*/ 173213 w 823913"/>
                <a:gd name="connsiteY24" fmla="*/ 502625 h 503174"/>
                <a:gd name="connsiteX25" fmla="*/ 165540 w 823913"/>
                <a:gd name="connsiteY25" fmla="*/ 502076 h 503174"/>
                <a:gd name="connsiteX26" fmla="*/ 150191 w 823913"/>
                <a:gd name="connsiteY26" fmla="*/ 500429 h 503174"/>
                <a:gd name="connsiteX27" fmla="*/ 135392 w 823913"/>
                <a:gd name="connsiteY27" fmla="*/ 497133 h 503174"/>
                <a:gd name="connsiteX28" fmla="*/ 121140 w 823913"/>
                <a:gd name="connsiteY28" fmla="*/ 492738 h 503174"/>
                <a:gd name="connsiteX29" fmla="*/ 106339 w 823913"/>
                <a:gd name="connsiteY29" fmla="*/ 487246 h 503174"/>
                <a:gd name="connsiteX30" fmla="*/ 92636 w 823913"/>
                <a:gd name="connsiteY30" fmla="*/ 480108 h 503174"/>
                <a:gd name="connsiteX31" fmla="*/ 80029 w 823913"/>
                <a:gd name="connsiteY31" fmla="*/ 472418 h 503174"/>
                <a:gd name="connsiteX32" fmla="*/ 67971 w 823913"/>
                <a:gd name="connsiteY32" fmla="*/ 463082 h 503174"/>
                <a:gd name="connsiteX33" fmla="*/ 56459 w 823913"/>
                <a:gd name="connsiteY33" fmla="*/ 453196 h 503174"/>
                <a:gd name="connsiteX34" fmla="*/ 46045 w 823913"/>
                <a:gd name="connsiteY34" fmla="*/ 441662 h 503174"/>
                <a:gd name="connsiteX35" fmla="*/ 36177 w 823913"/>
                <a:gd name="connsiteY35" fmla="*/ 430129 h 503174"/>
                <a:gd name="connsiteX36" fmla="*/ 27407 w 823913"/>
                <a:gd name="connsiteY36" fmla="*/ 417497 h 503174"/>
                <a:gd name="connsiteX37" fmla="*/ 19733 w 823913"/>
                <a:gd name="connsiteY37" fmla="*/ 404317 h 503174"/>
                <a:gd name="connsiteX38" fmla="*/ 16445 w 823913"/>
                <a:gd name="connsiteY38" fmla="*/ 396628 h 503174"/>
                <a:gd name="connsiteX39" fmla="*/ 13704 w 823913"/>
                <a:gd name="connsiteY39" fmla="*/ 389488 h 503174"/>
                <a:gd name="connsiteX40" fmla="*/ 10416 w 823913"/>
                <a:gd name="connsiteY40" fmla="*/ 381798 h 503174"/>
                <a:gd name="connsiteX41" fmla="*/ 7675 w 823913"/>
                <a:gd name="connsiteY41" fmla="*/ 374658 h 503174"/>
                <a:gd name="connsiteX42" fmla="*/ 6029 w 823913"/>
                <a:gd name="connsiteY42" fmla="*/ 366970 h 503174"/>
                <a:gd name="connsiteX43" fmla="*/ 3838 w 823913"/>
                <a:gd name="connsiteY43" fmla="*/ 358732 h 503174"/>
                <a:gd name="connsiteX44" fmla="*/ 2194 w 823913"/>
                <a:gd name="connsiteY44" fmla="*/ 349945 h 503174"/>
                <a:gd name="connsiteX45" fmla="*/ 1097 w 823913"/>
                <a:gd name="connsiteY45" fmla="*/ 340058 h 503174"/>
                <a:gd name="connsiteX46" fmla="*/ 548 w 823913"/>
                <a:gd name="connsiteY46" fmla="*/ 331272 h 503174"/>
                <a:gd name="connsiteX47" fmla="*/ 0 w 823913"/>
                <a:gd name="connsiteY47" fmla="*/ 321934 h 503174"/>
                <a:gd name="connsiteX48" fmla="*/ 548 w 823913"/>
                <a:gd name="connsiteY48" fmla="*/ 313148 h 503174"/>
                <a:gd name="connsiteX49" fmla="*/ 1097 w 823913"/>
                <a:gd name="connsiteY49" fmla="*/ 304361 h 503174"/>
                <a:gd name="connsiteX50" fmla="*/ 2194 w 823913"/>
                <a:gd name="connsiteY50" fmla="*/ 295024 h 503174"/>
                <a:gd name="connsiteX51" fmla="*/ 3288 w 823913"/>
                <a:gd name="connsiteY51" fmla="*/ 286785 h 503174"/>
                <a:gd name="connsiteX52" fmla="*/ 5482 w 823913"/>
                <a:gd name="connsiteY52" fmla="*/ 277998 h 503174"/>
                <a:gd name="connsiteX53" fmla="*/ 7675 w 823913"/>
                <a:gd name="connsiteY53" fmla="*/ 269760 h 503174"/>
                <a:gd name="connsiteX54" fmla="*/ 9867 w 823913"/>
                <a:gd name="connsiteY54" fmla="*/ 260973 h 503174"/>
                <a:gd name="connsiteX55" fmla="*/ 13704 w 823913"/>
                <a:gd name="connsiteY55" fmla="*/ 252734 h 503174"/>
                <a:gd name="connsiteX56" fmla="*/ 16992 w 823913"/>
                <a:gd name="connsiteY56" fmla="*/ 245045 h 503174"/>
                <a:gd name="connsiteX57" fmla="*/ 20829 w 823913"/>
                <a:gd name="connsiteY57" fmla="*/ 236808 h 503174"/>
                <a:gd name="connsiteX58" fmla="*/ 24667 w 823913"/>
                <a:gd name="connsiteY58" fmla="*/ 229668 h 503174"/>
                <a:gd name="connsiteX59" fmla="*/ 29601 w 823913"/>
                <a:gd name="connsiteY59" fmla="*/ 221978 h 503174"/>
                <a:gd name="connsiteX60" fmla="*/ 34533 w 823913"/>
                <a:gd name="connsiteY60" fmla="*/ 214838 h 503174"/>
                <a:gd name="connsiteX61" fmla="*/ 40014 w 823913"/>
                <a:gd name="connsiteY61" fmla="*/ 207700 h 503174"/>
                <a:gd name="connsiteX62" fmla="*/ 45496 w 823913"/>
                <a:gd name="connsiteY62" fmla="*/ 201657 h 503174"/>
                <a:gd name="connsiteX63" fmla="*/ 50977 w 823913"/>
                <a:gd name="connsiteY63" fmla="*/ 194518 h 503174"/>
                <a:gd name="connsiteX64" fmla="*/ 57555 w 823913"/>
                <a:gd name="connsiteY64" fmla="*/ 188477 h 503174"/>
                <a:gd name="connsiteX65" fmla="*/ 64134 w 823913"/>
                <a:gd name="connsiteY65" fmla="*/ 182985 h 503174"/>
                <a:gd name="connsiteX66" fmla="*/ 70712 w 823913"/>
                <a:gd name="connsiteY66" fmla="*/ 176944 h 503174"/>
                <a:gd name="connsiteX67" fmla="*/ 78385 w 823913"/>
                <a:gd name="connsiteY67" fmla="*/ 172001 h 503174"/>
                <a:gd name="connsiteX68" fmla="*/ 85510 w 823913"/>
                <a:gd name="connsiteY68" fmla="*/ 167057 h 503174"/>
                <a:gd name="connsiteX69" fmla="*/ 92636 w 823913"/>
                <a:gd name="connsiteY69" fmla="*/ 162664 h 503174"/>
                <a:gd name="connsiteX70" fmla="*/ 100858 w 823913"/>
                <a:gd name="connsiteY70" fmla="*/ 158270 h 503174"/>
                <a:gd name="connsiteX71" fmla="*/ 109080 w 823913"/>
                <a:gd name="connsiteY71" fmla="*/ 154425 h 503174"/>
                <a:gd name="connsiteX72" fmla="*/ 117851 w 823913"/>
                <a:gd name="connsiteY72" fmla="*/ 151130 h 503174"/>
                <a:gd name="connsiteX73" fmla="*/ 126074 w 823913"/>
                <a:gd name="connsiteY73" fmla="*/ 148385 h 503174"/>
                <a:gd name="connsiteX74" fmla="*/ 135392 w 823913"/>
                <a:gd name="connsiteY74" fmla="*/ 145638 h 503174"/>
                <a:gd name="connsiteX75" fmla="*/ 144162 w 823913"/>
                <a:gd name="connsiteY75" fmla="*/ 143441 h 503174"/>
                <a:gd name="connsiteX76" fmla="*/ 823913 w 823913"/>
                <a:gd name="connsiteY76" fmla="*/ 0 h 503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3174">
                  <a:moveTo>
                    <a:pt x="823913" y="0"/>
                  </a:moveTo>
                  <a:lnTo>
                    <a:pt x="823913" y="59997"/>
                  </a:lnTo>
                  <a:lnTo>
                    <a:pt x="783965" y="69065"/>
                  </a:lnTo>
                  <a:lnTo>
                    <a:pt x="720498" y="83897"/>
                  </a:lnTo>
                  <a:lnTo>
                    <a:pt x="658125" y="99279"/>
                  </a:lnTo>
                  <a:lnTo>
                    <a:pt x="595753" y="115758"/>
                  </a:lnTo>
                  <a:lnTo>
                    <a:pt x="564565" y="124550"/>
                  </a:lnTo>
                  <a:lnTo>
                    <a:pt x="533379" y="133339"/>
                  </a:lnTo>
                  <a:lnTo>
                    <a:pt x="502739" y="143227"/>
                  </a:lnTo>
                  <a:lnTo>
                    <a:pt x="471553" y="152565"/>
                  </a:lnTo>
                  <a:lnTo>
                    <a:pt x="504381" y="150369"/>
                  </a:lnTo>
                  <a:lnTo>
                    <a:pt x="536115" y="147622"/>
                  </a:lnTo>
                  <a:lnTo>
                    <a:pt x="568396" y="144325"/>
                  </a:lnTo>
                  <a:lnTo>
                    <a:pt x="600129" y="140480"/>
                  </a:lnTo>
                  <a:lnTo>
                    <a:pt x="664691" y="132240"/>
                  </a:lnTo>
                  <a:lnTo>
                    <a:pt x="728705" y="123450"/>
                  </a:lnTo>
                  <a:lnTo>
                    <a:pt x="792173" y="113013"/>
                  </a:lnTo>
                  <a:lnTo>
                    <a:pt x="823913" y="107792"/>
                  </a:lnTo>
                  <a:lnTo>
                    <a:pt x="823913" y="371735"/>
                  </a:lnTo>
                  <a:lnTo>
                    <a:pt x="219258" y="499329"/>
                  </a:lnTo>
                  <a:lnTo>
                    <a:pt x="209392" y="500977"/>
                  </a:lnTo>
                  <a:lnTo>
                    <a:pt x="200073" y="502076"/>
                  </a:lnTo>
                  <a:lnTo>
                    <a:pt x="190754" y="502625"/>
                  </a:lnTo>
                  <a:lnTo>
                    <a:pt x="181435" y="503174"/>
                  </a:lnTo>
                  <a:lnTo>
                    <a:pt x="173213" y="502625"/>
                  </a:lnTo>
                  <a:lnTo>
                    <a:pt x="165540" y="502076"/>
                  </a:lnTo>
                  <a:lnTo>
                    <a:pt x="150191" y="500429"/>
                  </a:lnTo>
                  <a:lnTo>
                    <a:pt x="135392" y="497133"/>
                  </a:lnTo>
                  <a:lnTo>
                    <a:pt x="121140" y="492738"/>
                  </a:lnTo>
                  <a:lnTo>
                    <a:pt x="106339" y="487246"/>
                  </a:lnTo>
                  <a:lnTo>
                    <a:pt x="92636" y="480108"/>
                  </a:lnTo>
                  <a:lnTo>
                    <a:pt x="80029" y="472418"/>
                  </a:lnTo>
                  <a:lnTo>
                    <a:pt x="67971" y="463082"/>
                  </a:lnTo>
                  <a:lnTo>
                    <a:pt x="56459" y="453196"/>
                  </a:lnTo>
                  <a:lnTo>
                    <a:pt x="46045" y="441662"/>
                  </a:lnTo>
                  <a:lnTo>
                    <a:pt x="36177" y="430129"/>
                  </a:lnTo>
                  <a:lnTo>
                    <a:pt x="27407" y="417497"/>
                  </a:lnTo>
                  <a:lnTo>
                    <a:pt x="19733" y="404317"/>
                  </a:lnTo>
                  <a:lnTo>
                    <a:pt x="16445" y="396628"/>
                  </a:lnTo>
                  <a:lnTo>
                    <a:pt x="13704" y="389488"/>
                  </a:lnTo>
                  <a:lnTo>
                    <a:pt x="10416" y="381798"/>
                  </a:lnTo>
                  <a:lnTo>
                    <a:pt x="7675" y="374658"/>
                  </a:lnTo>
                  <a:lnTo>
                    <a:pt x="6029" y="366970"/>
                  </a:lnTo>
                  <a:lnTo>
                    <a:pt x="3838" y="358732"/>
                  </a:lnTo>
                  <a:lnTo>
                    <a:pt x="2194" y="349945"/>
                  </a:lnTo>
                  <a:lnTo>
                    <a:pt x="1097" y="340058"/>
                  </a:lnTo>
                  <a:lnTo>
                    <a:pt x="548" y="331272"/>
                  </a:lnTo>
                  <a:lnTo>
                    <a:pt x="0" y="321934"/>
                  </a:lnTo>
                  <a:lnTo>
                    <a:pt x="548" y="313148"/>
                  </a:lnTo>
                  <a:lnTo>
                    <a:pt x="1097" y="304361"/>
                  </a:lnTo>
                  <a:lnTo>
                    <a:pt x="2194" y="295024"/>
                  </a:lnTo>
                  <a:lnTo>
                    <a:pt x="3288" y="286785"/>
                  </a:lnTo>
                  <a:lnTo>
                    <a:pt x="5482" y="277998"/>
                  </a:lnTo>
                  <a:lnTo>
                    <a:pt x="7675" y="269760"/>
                  </a:lnTo>
                  <a:lnTo>
                    <a:pt x="9867" y="260973"/>
                  </a:lnTo>
                  <a:lnTo>
                    <a:pt x="13704" y="252734"/>
                  </a:lnTo>
                  <a:lnTo>
                    <a:pt x="16992" y="245045"/>
                  </a:lnTo>
                  <a:lnTo>
                    <a:pt x="20829" y="236808"/>
                  </a:lnTo>
                  <a:lnTo>
                    <a:pt x="24667" y="229668"/>
                  </a:lnTo>
                  <a:lnTo>
                    <a:pt x="29601" y="221978"/>
                  </a:lnTo>
                  <a:lnTo>
                    <a:pt x="34533" y="214838"/>
                  </a:lnTo>
                  <a:lnTo>
                    <a:pt x="40014" y="207700"/>
                  </a:lnTo>
                  <a:lnTo>
                    <a:pt x="45496" y="201657"/>
                  </a:lnTo>
                  <a:lnTo>
                    <a:pt x="50977" y="194518"/>
                  </a:lnTo>
                  <a:lnTo>
                    <a:pt x="57555" y="188477"/>
                  </a:lnTo>
                  <a:lnTo>
                    <a:pt x="64134" y="182985"/>
                  </a:lnTo>
                  <a:lnTo>
                    <a:pt x="70712" y="176944"/>
                  </a:lnTo>
                  <a:lnTo>
                    <a:pt x="78385" y="172001"/>
                  </a:lnTo>
                  <a:lnTo>
                    <a:pt x="85510" y="167057"/>
                  </a:lnTo>
                  <a:lnTo>
                    <a:pt x="92636" y="162664"/>
                  </a:lnTo>
                  <a:lnTo>
                    <a:pt x="100858" y="158270"/>
                  </a:lnTo>
                  <a:lnTo>
                    <a:pt x="109080" y="154425"/>
                  </a:lnTo>
                  <a:lnTo>
                    <a:pt x="117851" y="151130"/>
                  </a:lnTo>
                  <a:lnTo>
                    <a:pt x="126074" y="148385"/>
                  </a:lnTo>
                  <a:lnTo>
                    <a:pt x="135392" y="145638"/>
                  </a:lnTo>
                  <a:lnTo>
                    <a:pt x="144162" y="143441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5232401" y="2509950"/>
              <a:ext cx="823913" cy="501333"/>
            </a:xfrm>
            <a:custGeom>
              <a:avLst/>
              <a:gdLst>
                <a:gd name="connsiteX0" fmla="*/ 823913 w 823913"/>
                <a:gd name="connsiteY0" fmla="*/ 0 h 501333"/>
                <a:gd name="connsiteX1" fmla="*/ 823913 w 823913"/>
                <a:gd name="connsiteY1" fmla="*/ 57955 h 501333"/>
                <a:gd name="connsiteX2" fmla="*/ 783965 w 823913"/>
                <a:gd name="connsiteY2" fmla="*/ 66674 h 501333"/>
                <a:gd name="connsiteX3" fmla="*/ 720498 w 823913"/>
                <a:gd name="connsiteY3" fmla="*/ 82056 h 501333"/>
                <a:gd name="connsiteX4" fmla="*/ 658125 w 823913"/>
                <a:gd name="connsiteY4" fmla="*/ 96889 h 501333"/>
                <a:gd name="connsiteX5" fmla="*/ 595753 w 823913"/>
                <a:gd name="connsiteY5" fmla="*/ 113369 h 501333"/>
                <a:gd name="connsiteX6" fmla="*/ 564565 w 823913"/>
                <a:gd name="connsiteY6" fmla="*/ 122158 h 501333"/>
                <a:gd name="connsiteX7" fmla="*/ 533379 w 823913"/>
                <a:gd name="connsiteY7" fmla="*/ 130948 h 501333"/>
                <a:gd name="connsiteX8" fmla="*/ 502739 w 823913"/>
                <a:gd name="connsiteY8" fmla="*/ 140287 h 501333"/>
                <a:gd name="connsiteX9" fmla="*/ 471553 w 823913"/>
                <a:gd name="connsiteY9" fmla="*/ 150725 h 501333"/>
                <a:gd name="connsiteX10" fmla="*/ 504381 w 823913"/>
                <a:gd name="connsiteY10" fmla="*/ 147978 h 501333"/>
                <a:gd name="connsiteX11" fmla="*/ 536115 w 823913"/>
                <a:gd name="connsiteY11" fmla="*/ 145231 h 501333"/>
                <a:gd name="connsiteX12" fmla="*/ 568396 w 823913"/>
                <a:gd name="connsiteY12" fmla="*/ 141387 h 501333"/>
                <a:gd name="connsiteX13" fmla="*/ 600129 w 823913"/>
                <a:gd name="connsiteY13" fmla="*/ 138089 h 501333"/>
                <a:gd name="connsiteX14" fmla="*/ 664691 w 823913"/>
                <a:gd name="connsiteY14" fmla="*/ 129850 h 501333"/>
                <a:gd name="connsiteX15" fmla="*/ 728705 w 823913"/>
                <a:gd name="connsiteY15" fmla="*/ 120511 h 501333"/>
                <a:gd name="connsiteX16" fmla="*/ 792173 w 823913"/>
                <a:gd name="connsiteY16" fmla="*/ 111172 h 501333"/>
                <a:gd name="connsiteX17" fmla="*/ 823913 w 823913"/>
                <a:gd name="connsiteY17" fmla="*/ 105677 h 501333"/>
                <a:gd name="connsiteX18" fmla="*/ 823913 w 823913"/>
                <a:gd name="connsiteY18" fmla="*/ 370446 h 501333"/>
                <a:gd name="connsiteX19" fmla="*/ 219258 w 823913"/>
                <a:gd name="connsiteY19" fmla="*/ 497504 h 501333"/>
                <a:gd name="connsiteX20" fmla="*/ 209392 w 823913"/>
                <a:gd name="connsiteY20" fmla="*/ 499145 h 501333"/>
                <a:gd name="connsiteX21" fmla="*/ 200073 w 823913"/>
                <a:gd name="connsiteY21" fmla="*/ 500239 h 501333"/>
                <a:gd name="connsiteX22" fmla="*/ 190754 w 823913"/>
                <a:gd name="connsiteY22" fmla="*/ 500786 h 501333"/>
                <a:gd name="connsiteX23" fmla="*/ 181435 w 823913"/>
                <a:gd name="connsiteY23" fmla="*/ 501333 h 501333"/>
                <a:gd name="connsiteX24" fmla="*/ 173213 w 823913"/>
                <a:gd name="connsiteY24" fmla="*/ 500786 h 501333"/>
                <a:gd name="connsiteX25" fmla="*/ 165540 w 823913"/>
                <a:gd name="connsiteY25" fmla="*/ 500239 h 501333"/>
                <a:gd name="connsiteX26" fmla="*/ 150191 w 823913"/>
                <a:gd name="connsiteY26" fmla="*/ 498598 h 501333"/>
                <a:gd name="connsiteX27" fmla="*/ 135392 w 823913"/>
                <a:gd name="connsiteY27" fmla="*/ 495318 h 501333"/>
                <a:gd name="connsiteX28" fmla="*/ 121140 w 823913"/>
                <a:gd name="connsiteY28" fmla="*/ 490942 h 501333"/>
                <a:gd name="connsiteX29" fmla="*/ 106339 w 823913"/>
                <a:gd name="connsiteY29" fmla="*/ 485473 h 501333"/>
                <a:gd name="connsiteX30" fmla="*/ 92636 w 823913"/>
                <a:gd name="connsiteY30" fmla="*/ 478364 h 501333"/>
                <a:gd name="connsiteX31" fmla="*/ 80029 w 823913"/>
                <a:gd name="connsiteY31" fmla="*/ 470706 h 501333"/>
                <a:gd name="connsiteX32" fmla="*/ 67971 w 823913"/>
                <a:gd name="connsiteY32" fmla="*/ 461410 h 501333"/>
                <a:gd name="connsiteX33" fmla="*/ 56459 w 823913"/>
                <a:gd name="connsiteY33" fmla="*/ 451564 h 501333"/>
                <a:gd name="connsiteX34" fmla="*/ 46045 w 823913"/>
                <a:gd name="connsiteY34" fmla="*/ 440080 h 501333"/>
                <a:gd name="connsiteX35" fmla="*/ 36177 w 823913"/>
                <a:gd name="connsiteY35" fmla="*/ 428595 h 501333"/>
                <a:gd name="connsiteX36" fmla="*/ 27407 w 823913"/>
                <a:gd name="connsiteY36" fmla="*/ 416017 h 501333"/>
                <a:gd name="connsiteX37" fmla="*/ 19733 w 823913"/>
                <a:gd name="connsiteY37" fmla="*/ 402343 h 501333"/>
                <a:gd name="connsiteX38" fmla="*/ 16445 w 823913"/>
                <a:gd name="connsiteY38" fmla="*/ 395234 h 501333"/>
                <a:gd name="connsiteX39" fmla="*/ 13704 w 823913"/>
                <a:gd name="connsiteY39" fmla="*/ 388124 h 501333"/>
                <a:gd name="connsiteX40" fmla="*/ 10416 w 823913"/>
                <a:gd name="connsiteY40" fmla="*/ 380468 h 501333"/>
                <a:gd name="connsiteX41" fmla="*/ 7675 w 823913"/>
                <a:gd name="connsiteY41" fmla="*/ 373357 h 501333"/>
                <a:gd name="connsiteX42" fmla="*/ 6029 w 823913"/>
                <a:gd name="connsiteY42" fmla="*/ 365702 h 501333"/>
                <a:gd name="connsiteX43" fmla="*/ 3838 w 823913"/>
                <a:gd name="connsiteY43" fmla="*/ 357497 h 501333"/>
                <a:gd name="connsiteX44" fmla="*/ 2194 w 823913"/>
                <a:gd name="connsiteY44" fmla="*/ 348748 h 501333"/>
                <a:gd name="connsiteX45" fmla="*/ 1097 w 823913"/>
                <a:gd name="connsiteY45" fmla="*/ 338902 h 501333"/>
                <a:gd name="connsiteX46" fmla="*/ 548 w 823913"/>
                <a:gd name="connsiteY46" fmla="*/ 330153 h 501333"/>
                <a:gd name="connsiteX47" fmla="*/ 0 w 823913"/>
                <a:gd name="connsiteY47" fmla="*/ 320856 h 501333"/>
                <a:gd name="connsiteX48" fmla="*/ 548 w 823913"/>
                <a:gd name="connsiteY48" fmla="*/ 312104 h 501333"/>
                <a:gd name="connsiteX49" fmla="*/ 1097 w 823913"/>
                <a:gd name="connsiteY49" fmla="*/ 303355 h 501333"/>
                <a:gd name="connsiteX50" fmla="*/ 2194 w 823913"/>
                <a:gd name="connsiteY50" fmla="*/ 294056 h 501333"/>
                <a:gd name="connsiteX51" fmla="*/ 3288 w 823913"/>
                <a:gd name="connsiteY51" fmla="*/ 285854 h 501333"/>
                <a:gd name="connsiteX52" fmla="*/ 5482 w 823913"/>
                <a:gd name="connsiteY52" fmla="*/ 277102 h 501333"/>
                <a:gd name="connsiteX53" fmla="*/ 7675 w 823913"/>
                <a:gd name="connsiteY53" fmla="*/ 268900 h 501333"/>
                <a:gd name="connsiteX54" fmla="*/ 9867 w 823913"/>
                <a:gd name="connsiteY54" fmla="*/ 260148 h 501333"/>
                <a:gd name="connsiteX55" fmla="*/ 13704 w 823913"/>
                <a:gd name="connsiteY55" fmla="*/ 251945 h 501333"/>
                <a:gd name="connsiteX56" fmla="*/ 16992 w 823913"/>
                <a:gd name="connsiteY56" fmla="*/ 244288 h 501333"/>
                <a:gd name="connsiteX57" fmla="*/ 20829 w 823913"/>
                <a:gd name="connsiteY57" fmla="*/ 236085 h 501333"/>
                <a:gd name="connsiteX58" fmla="*/ 24667 w 823913"/>
                <a:gd name="connsiteY58" fmla="*/ 228975 h 501333"/>
                <a:gd name="connsiteX59" fmla="*/ 29601 w 823913"/>
                <a:gd name="connsiteY59" fmla="*/ 220772 h 501333"/>
                <a:gd name="connsiteX60" fmla="*/ 34533 w 823913"/>
                <a:gd name="connsiteY60" fmla="*/ 214209 h 501333"/>
                <a:gd name="connsiteX61" fmla="*/ 40014 w 823913"/>
                <a:gd name="connsiteY61" fmla="*/ 207100 h 501333"/>
                <a:gd name="connsiteX62" fmla="*/ 45496 w 823913"/>
                <a:gd name="connsiteY62" fmla="*/ 200536 h 501333"/>
                <a:gd name="connsiteX63" fmla="*/ 50977 w 823913"/>
                <a:gd name="connsiteY63" fmla="*/ 193974 h 501333"/>
                <a:gd name="connsiteX64" fmla="*/ 57555 w 823913"/>
                <a:gd name="connsiteY64" fmla="*/ 187958 h 501333"/>
                <a:gd name="connsiteX65" fmla="*/ 64134 w 823913"/>
                <a:gd name="connsiteY65" fmla="*/ 182488 h 501333"/>
                <a:gd name="connsiteX66" fmla="*/ 70712 w 823913"/>
                <a:gd name="connsiteY66" fmla="*/ 176473 h 501333"/>
                <a:gd name="connsiteX67" fmla="*/ 78385 w 823913"/>
                <a:gd name="connsiteY67" fmla="*/ 171551 h 501333"/>
                <a:gd name="connsiteX68" fmla="*/ 85510 w 823913"/>
                <a:gd name="connsiteY68" fmla="*/ 166628 h 501333"/>
                <a:gd name="connsiteX69" fmla="*/ 92636 w 823913"/>
                <a:gd name="connsiteY69" fmla="*/ 162254 h 501333"/>
                <a:gd name="connsiteX70" fmla="*/ 100858 w 823913"/>
                <a:gd name="connsiteY70" fmla="*/ 157878 h 501333"/>
                <a:gd name="connsiteX71" fmla="*/ 109080 w 823913"/>
                <a:gd name="connsiteY71" fmla="*/ 154050 h 501333"/>
                <a:gd name="connsiteX72" fmla="*/ 117851 w 823913"/>
                <a:gd name="connsiteY72" fmla="*/ 150768 h 501333"/>
                <a:gd name="connsiteX73" fmla="*/ 126074 w 823913"/>
                <a:gd name="connsiteY73" fmla="*/ 148035 h 501333"/>
                <a:gd name="connsiteX74" fmla="*/ 135392 w 823913"/>
                <a:gd name="connsiteY74" fmla="*/ 145300 h 501333"/>
                <a:gd name="connsiteX75" fmla="*/ 144162 w 823913"/>
                <a:gd name="connsiteY75" fmla="*/ 143112 h 501333"/>
                <a:gd name="connsiteX76" fmla="*/ 823913 w 823913"/>
                <a:gd name="connsiteY76" fmla="*/ 0 h 50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823913" h="501333">
                  <a:moveTo>
                    <a:pt x="823913" y="0"/>
                  </a:moveTo>
                  <a:lnTo>
                    <a:pt x="823913" y="57955"/>
                  </a:lnTo>
                  <a:lnTo>
                    <a:pt x="783965" y="66674"/>
                  </a:lnTo>
                  <a:lnTo>
                    <a:pt x="720498" y="82056"/>
                  </a:lnTo>
                  <a:lnTo>
                    <a:pt x="658125" y="96889"/>
                  </a:lnTo>
                  <a:lnTo>
                    <a:pt x="595753" y="113369"/>
                  </a:lnTo>
                  <a:lnTo>
                    <a:pt x="564565" y="122158"/>
                  </a:lnTo>
                  <a:lnTo>
                    <a:pt x="533379" y="130948"/>
                  </a:lnTo>
                  <a:lnTo>
                    <a:pt x="502739" y="140287"/>
                  </a:lnTo>
                  <a:lnTo>
                    <a:pt x="471553" y="150725"/>
                  </a:lnTo>
                  <a:lnTo>
                    <a:pt x="504381" y="147978"/>
                  </a:lnTo>
                  <a:lnTo>
                    <a:pt x="536115" y="145231"/>
                  </a:lnTo>
                  <a:lnTo>
                    <a:pt x="568396" y="141387"/>
                  </a:lnTo>
                  <a:lnTo>
                    <a:pt x="600129" y="138089"/>
                  </a:lnTo>
                  <a:lnTo>
                    <a:pt x="664691" y="129850"/>
                  </a:lnTo>
                  <a:lnTo>
                    <a:pt x="728705" y="120511"/>
                  </a:lnTo>
                  <a:lnTo>
                    <a:pt x="792173" y="111172"/>
                  </a:lnTo>
                  <a:lnTo>
                    <a:pt x="823913" y="105677"/>
                  </a:lnTo>
                  <a:lnTo>
                    <a:pt x="823913" y="370446"/>
                  </a:lnTo>
                  <a:lnTo>
                    <a:pt x="219258" y="497504"/>
                  </a:lnTo>
                  <a:lnTo>
                    <a:pt x="209392" y="499145"/>
                  </a:lnTo>
                  <a:lnTo>
                    <a:pt x="200073" y="500239"/>
                  </a:lnTo>
                  <a:lnTo>
                    <a:pt x="190754" y="500786"/>
                  </a:lnTo>
                  <a:lnTo>
                    <a:pt x="181435" y="501333"/>
                  </a:lnTo>
                  <a:lnTo>
                    <a:pt x="173213" y="500786"/>
                  </a:lnTo>
                  <a:lnTo>
                    <a:pt x="165540" y="500239"/>
                  </a:lnTo>
                  <a:lnTo>
                    <a:pt x="150191" y="498598"/>
                  </a:lnTo>
                  <a:lnTo>
                    <a:pt x="135392" y="495318"/>
                  </a:lnTo>
                  <a:lnTo>
                    <a:pt x="121140" y="490942"/>
                  </a:lnTo>
                  <a:lnTo>
                    <a:pt x="106339" y="485473"/>
                  </a:lnTo>
                  <a:lnTo>
                    <a:pt x="92636" y="478364"/>
                  </a:lnTo>
                  <a:lnTo>
                    <a:pt x="80029" y="470706"/>
                  </a:lnTo>
                  <a:lnTo>
                    <a:pt x="67971" y="461410"/>
                  </a:lnTo>
                  <a:lnTo>
                    <a:pt x="56459" y="451564"/>
                  </a:lnTo>
                  <a:lnTo>
                    <a:pt x="46045" y="440080"/>
                  </a:lnTo>
                  <a:lnTo>
                    <a:pt x="36177" y="428595"/>
                  </a:lnTo>
                  <a:lnTo>
                    <a:pt x="27407" y="416017"/>
                  </a:lnTo>
                  <a:lnTo>
                    <a:pt x="19733" y="402343"/>
                  </a:lnTo>
                  <a:lnTo>
                    <a:pt x="16445" y="395234"/>
                  </a:lnTo>
                  <a:lnTo>
                    <a:pt x="13704" y="388124"/>
                  </a:lnTo>
                  <a:lnTo>
                    <a:pt x="10416" y="380468"/>
                  </a:lnTo>
                  <a:lnTo>
                    <a:pt x="7675" y="373357"/>
                  </a:lnTo>
                  <a:lnTo>
                    <a:pt x="6029" y="365702"/>
                  </a:lnTo>
                  <a:lnTo>
                    <a:pt x="3838" y="357497"/>
                  </a:lnTo>
                  <a:lnTo>
                    <a:pt x="2194" y="348748"/>
                  </a:lnTo>
                  <a:lnTo>
                    <a:pt x="1097" y="338902"/>
                  </a:lnTo>
                  <a:lnTo>
                    <a:pt x="548" y="330153"/>
                  </a:lnTo>
                  <a:lnTo>
                    <a:pt x="0" y="320856"/>
                  </a:lnTo>
                  <a:lnTo>
                    <a:pt x="548" y="312104"/>
                  </a:lnTo>
                  <a:lnTo>
                    <a:pt x="1097" y="303355"/>
                  </a:lnTo>
                  <a:lnTo>
                    <a:pt x="2194" y="294056"/>
                  </a:lnTo>
                  <a:lnTo>
                    <a:pt x="3288" y="285854"/>
                  </a:lnTo>
                  <a:lnTo>
                    <a:pt x="5482" y="277102"/>
                  </a:lnTo>
                  <a:lnTo>
                    <a:pt x="7675" y="268900"/>
                  </a:lnTo>
                  <a:lnTo>
                    <a:pt x="9867" y="260148"/>
                  </a:lnTo>
                  <a:lnTo>
                    <a:pt x="13704" y="251945"/>
                  </a:lnTo>
                  <a:lnTo>
                    <a:pt x="16992" y="244288"/>
                  </a:lnTo>
                  <a:lnTo>
                    <a:pt x="20829" y="236085"/>
                  </a:lnTo>
                  <a:lnTo>
                    <a:pt x="24667" y="228975"/>
                  </a:lnTo>
                  <a:lnTo>
                    <a:pt x="29601" y="220772"/>
                  </a:lnTo>
                  <a:lnTo>
                    <a:pt x="34533" y="214209"/>
                  </a:lnTo>
                  <a:lnTo>
                    <a:pt x="40014" y="207100"/>
                  </a:lnTo>
                  <a:lnTo>
                    <a:pt x="45496" y="200536"/>
                  </a:lnTo>
                  <a:lnTo>
                    <a:pt x="50977" y="193974"/>
                  </a:lnTo>
                  <a:lnTo>
                    <a:pt x="57555" y="187958"/>
                  </a:lnTo>
                  <a:lnTo>
                    <a:pt x="64134" y="182488"/>
                  </a:lnTo>
                  <a:lnTo>
                    <a:pt x="70712" y="176473"/>
                  </a:lnTo>
                  <a:lnTo>
                    <a:pt x="78385" y="171551"/>
                  </a:lnTo>
                  <a:lnTo>
                    <a:pt x="85510" y="166628"/>
                  </a:lnTo>
                  <a:lnTo>
                    <a:pt x="92636" y="162254"/>
                  </a:lnTo>
                  <a:lnTo>
                    <a:pt x="100858" y="157878"/>
                  </a:lnTo>
                  <a:lnTo>
                    <a:pt x="109080" y="154050"/>
                  </a:lnTo>
                  <a:lnTo>
                    <a:pt x="117851" y="150768"/>
                  </a:lnTo>
                  <a:lnTo>
                    <a:pt x="126074" y="148035"/>
                  </a:lnTo>
                  <a:lnTo>
                    <a:pt x="135392" y="145300"/>
                  </a:lnTo>
                  <a:lnTo>
                    <a:pt x="144162" y="14311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5232401" y="3033472"/>
              <a:ext cx="823913" cy="355841"/>
            </a:xfrm>
            <a:custGeom>
              <a:avLst/>
              <a:gdLst>
                <a:gd name="connsiteX0" fmla="*/ 823913 w 823913"/>
                <a:gd name="connsiteY0" fmla="*/ 0 h 355841"/>
                <a:gd name="connsiteX1" fmla="*/ 823913 w 823913"/>
                <a:gd name="connsiteY1" fmla="*/ 56353 h 355841"/>
                <a:gd name="connsiteX2" fmla="*/ 783965 w 823913"/>
                <a:gd name="connsiteY2" fmla="*/ 65296 h 355841"/>
                <a:gd name="connsiteX3" fmla="*/ 720498 w 823913"/>
                <a:gd name="connsiteY3" fmla="*/ 79380 h 355841"/>
                <a:gd name="connsiteX4" fmla="*/ 658125 w 823913"/>
                <a:gd name="connsiteY4" fmla="*/ 95090 h 355841"/>
                <a:gd name="connsiteX5" fmla="*/ 595753 w 823913"/>
                <a:gd name="connsiteY5" fmla="*/ 111342 h 355841"/>
                <a:gd name="connsiteX6" fmla="*/ 564565 w 823913"/>
                <a:gd name="connsiteY6" fmla="*/ 119467 h 355841"/>
                <a:gd name="connsiteX7" fmla="*/ 533379 w 823913"/>
                <a:gd name="connsiteY7" fmla="*/ 128678 h 355841"/>
                <a:gd name="connsiteX8" fmla="*/ 502739 w 823913"/>
                <a:gd name="connsiteY8" fmla="*/ 137886 h 355841"/>
                <a:gd name="connsiteX9" fmla="*/ 471553 w 823913"/>
                <a:gd name="connsiteY9" fmla="*/ 147637 h 355841"/>
                <a:gd name="connsiteX10" fmla="*/ 504381 w 823913"/>
                <a:gd name="connsiteY10" fmla="*/ 145470 h 355841"/>
                <a:gd name="connsiteX11" fmla="*/ 536115 w 823913"/>
                <a:gd name="connsiteY11" fmla="*/ 142221 h 355841"/>
                <a:gd name="connsiteX12" fmla="*/ 568396 w 823913"/>
                <a:gd name="connsiteY12" fmla="*/ 138970 h 355841"/>
                <a:gd name="connsiteX13" fmla="*/ 600129 w 823913"/>
                <a:gd name="connsiteY13" fmla="*/ 135177 h 355841"/>
                <a:gd name="connsiteX14" fmla="*/ 664691 w 823913"/>
                <a:gd name="connsiteY14" fmla="*/ 127594 h 355841"/>
                <a:gd name="connsiteX15" fmla="*/ 728705 w 823913"/>
                <a:gd name="connsiteY15" fmla="*/ 118384 h 355841"/>
                <a:gd name="connsiteX16" fmla="*/ 792173 w 823913"/>
                <a:gd name="connsiteY16" fmla="*/ 108633 h 355841"/>
                <a:gd name="connsiteX17" fmla="*/ 823913 w 823913"/>
                <a:gd name="connsiteY17" fmla="*/ 103215 h 355841"/>
                <a:gd name="connsiteX18" fmla="*/ 823913 w 823913"/>
                <a:gd name="connsiteY18" fmla="*/ 355841 h 355841"/>
                <a:gd name="connsiteX19" fmla="*/ 3195 w 823913"/>
                <a:gd name="connsiteY19" fmla="*/ 355841 h 355841"/>
                <a:gd name="connsiteX20" fmla="*/ 2194 w 823913"/>
                <a:gd name="connsiteY20" fmla="*/ 350494 h 355841"/>
                <a:gd name="connsiteX21" fmla="*/ 1097 w 823913"/>
                <a:gd name="connsiteY21" fmla="*/ 340608 h 355841"/>
                <a:gd name="connsiteX22" fmla="*/ 548 w 823913"/>
                <a:gd name="connsiteY22" fmla="*/ 331822 h 355841"/>
                <a:gd name="connsiteX23" fmla="*/ 0 w 823913"/>
                <a:gd name="connsiteY23" fmla="*/ 322484 h 355841"/>
                <a:gd name="connsiteX24" fmla="*/ 548 w 823913"/>
                <a:gd name="connsiteY24" fmla="*/ 313698 h 355841"/>
                <a:gd name="connsiteX25" fmla="*/ 1097 w 823913"/>
                <a:gd name="connsiteY25" fmla="*/ 304360 h 355841"/>
                <a:gd name="connsiteX26" fmla="*/ 2194 w 823913"/>
                <a:gd name="connsiteY26" fmla="*/ 295574 h 355841"/>
                <a:gd name="connsiteX27" fmla="*/ 3288 w 823913"/>
                <a:gd name="connsiteY27" fmla="*/ 287335 h 355841"/>
                <a:gd name="connsiteX28" fmla="*/ 5482 w 823913"/>
                <a:gd name="connsiteY28" fmla="*/ 278547 h 355841"/>
                <a:gd name="connsiteX29" fmla="*/ 7675 w 823913"/>
                <a:gd name="connsiteY29" fmla="*/ 270310 h 355841"/>
                <a:gd name="connsiteX30" fmla="*/ 9867 w 823913"/>
                <a:gd name="connsiteY30" fmla="*/ 261522 h 355841"/>
                <a:gd name="connsiteX31" fmla="*/ 13704 w 823913"/>
                <a:gd name="connsiteY31" fmla="*/ 253283 h 355841"/>
                <a:gd name="connsiteX32" fmla="*/ 16992 w 823913"/>
                <a:gd name="connsiteY32" fmla="*/ 245046 h 355841"/>
                <a:gd name="connsiteX33" fmla="*/ 20829 w 823913"/>
                <a:gd name="connsiteY33" fmla="*/ 237358 h 355841"/>
                <a:gd name="connsiteX34" fmla="*/ 24667 w 823913"/>
                <a:gd name="connsiteY34" fmla="*/ 230218 h 355841"/>
                <a:gd name="connsiteX35" fmla="*/ 29601 w 823913"/>
                <a:gd name="connsiteY35" fmla="*/ 222528 h 355841"/>
                <a:gd name="connsiteX36" fmla="*/ 34533 w 823913"/>
                <a:gd name="connsiteY36" fmla="*/ 215388 h 355841"/>
                <a:gd name="connsiteX37" fmla="*/ 40014 w 823913"/>
                <a:gd name="connsiteY37" fmla="*/ 208250 h 355841"/>
                <a:gd name="connsiteX38" fmla="*/ 45496 w 823913"/>
                <a:gd name="connsiteY38" fmla="*/ 201658 h 355841"/>
                <a:gd name="connsiteX39" fmla="*/ 50977 w 823913"/>
                <a:gd name="connsiteY39" fmla="*/ 195067 h 355841"/>
                <a:gd name="connsiteX40" fmla="*/ 57555 w 823913"/>
                <a:gd name="connsiteY40" fmla="*/ 189026 h 355841"/>
                <a:gd name="connsiteX41" fmla="*/ 64134 w 823913"/>
                <a:gd name="connsiteY41" fmla="*/ 182986 h 355841"/>
                <a:gd name="connsiteX42" fmla="*/ 70712 w 823913"/>
                <a:gd name="connsiteY42" fmla="*/ 177494 h 355841"/>
                <a:gd name="connsiteX43" fmla="*/ 78385 w 823913"/>
                <a:gd name="connsiteY43" fmla="*/ 172550 h 355841"/>
                <a:gd name="connsiteX44" fmla="*/ 85510 w 823913"/>
                <a:gd name="connsiteY44" fmla="*/ 167607 h 355841"/>
                <a:gd name="connsiteX45" fmla="*/ 92636 w 823913"/>
                <a:gd name="connsiteY45" fmla="*/ 162664 h 355841"/>
                <a:gd name="connsiteX46" fmla="*/ 100858 w 823913"/>
                <a:gd name="connsiteY46" fmla="*/ 158819 h 355841"/>
                <a:gd name="connsiteX47" fmla="*/ 109080 w 823913"/>
                <a:gd name="connsiteY47" fmla="*/ 154975 h 355841"/>
                <a:gd name="connsiteX48" fmla="*/ 117851 w 823913"/>
                <a:gd name="connsiteY48" fmla="*/ 151679 h 355841"/>
                <a:gd name="connsiteX49" fmla="*/ 126074 w 823913"/>
                <a:gd name="connsiteY49" fmla="*/ 148934 h 355841"/>
                <a:gd name="connsiteX50" fmla="*/ 135392 w 823913"/>
                <a:gd name="connsiteY50" fmla="*/ 146187 h 355841"/>
                <a:gd name="connsiteX51" fmla="*/ 144162 w 823913"/>
                <a:gd name="connsiteY51" fmla="*/ 143442 h 355841"/>
                <a:gd name="connsiteX52" fmla="*/ 823913 w 823913"/>
                <a:gd name="connsiteY52" fmla="*/ 0 h 355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823913" h="355841">
                  <a:moveTo>
                    <a:pt x="823913" y="0"/>
                  </a:moveTo>
                  <a:lnTo>
                    <a:pt x="823913" y="56353"/>
                  </a:lnTo>
                  <a:lnTo>
                    <a:pt x="783965" y="65296"/>
                  </a:lnTo>
                  <a:lnTo>
                    <a:pt x="720498" y="79380"/>
                  </a:lnTo>
                  <a:lnTo>
                    <a:pt x="658125" y="95090"/>
                  </a:lnTo>
                  <a:lnTo>
                    <a:pt x="595753" y="111342"/>
                  </a:lnTo>
                  <a:lnTo>
                    <a:pt x="564565" y="119467"/>
                  </a:lnTo>
                  <a:lnTo>
                    <a:pt x="533379" y="128678"/>
                  </a:lnTo>
                  <a:lnTo>
                    <a:pt x="502739" y="137886"/>
                  </a:lnTo>
                  <a:lnTo>
                    <a:pt x="471553" y="147637"/>
                  </a:lnTo>
                  <a:lnTo>
                    <a:pt x="504381" y="145470"/>
                  </a:lnTo>
                  <a:lnTo>
                    <a:pt x="536115" y="142221"/>
                  </a:lnTo>
                  <a:lnTo>
                    <a:pt x="568396" y="138970"/>
                  </a:lnTo>
                  <a:lnTo>
                    <a:pt x="600129" y="135177"/>
                  </a:lnTo>
                  <a:lnTo>
                    <a:pt x="664691" y="127594"/>
                  </a:lnTo>
                  <a:lnTo>
                    <a:pt x="728705" y="118384"/>
                  </a:lnTo>
                  <a:lnTo>
                    <a:pt x="792173" y="108633"/>
                  </a:lnTo>
                  <a:lnTo>
                    <a:pt x="823913" y="103215"/>
                  </a:lnTo>
                  <a:lnTo>
                    <a:pt x="823913" y="355841"/>
                  </a:lnTo>
                  <a:lnTo>
                    <a:pt x="3195" y="355841"/>
                  </a:lnTo>
                  <a:lnTo>
                    <a:pt x="2194" y="350494"/>
                  </a:lnTo>
                  <a:lnTo>
                    <a:pt x="1097" y="340608"/>
                  </a:lnTo>
                  <a:lnTo>
                    <a:pt x="548" y="331822"/>
                  </a:lnTo>
                  <a:lnTo>
                    <a:pt x="0" y="322484"/>
                  </a:lnTo>
                  <a:lnTo>
                    <a:pt x="548" y="313698"/>
                  </a:lnTo>
                  <a:lnTo>
                    <a:pt x="1097" y="304360"/>
                  </a:lnTo>
                  <a:lnTo>
                    <a:pt x="2194" y="295574"/>
                  </a:lnTo>
                  <a:lnTo>
                    <a:pt x="3288" y="287335"/>
                  </a:lnTo>
                  <a:lnTo>
                    <a:pt x="5482" y="278547"/>
                  </a:lnTo>
                  <a:lnTo>
                    <a:pt x="7675" y="270310"/>
                  </a:lnTo>
                  <a:lnTo>
                    <a:pt x="9867" y="261522"/>
                  </a:lnTo>
                  <a:lnTo>
                    <a:pt x="13704" y="253283"/>
                  </a:lnTo>
                  <a:lnTo>
                    <a:pt x="16992" y="245046"/>
                  </a:lnTo>
                  <a:lnTo>
                    <a:pt x="20829" y="237358"/>
                  </a:lnTo>
                  <a:lnTo>
                    <a:pt x="24667" y="230218"/>
                  </a:lnTo>
                  <a:lnTo>
                    <a:pt x="29601" y="222528"/>
                  </a:lnTo>
                  <a:lnTo>
                    <a:pt x="34533" y="215388"/>
                  </a:lnTo>
                  <a:lnTo>
                    <a:pt x="40014" y="208250"/>
                  </a:lnTo>
                  <a:lnTo>
                    <a:pt x="45496" y="201658"/>
                  </a:lnTo>
                  <a:lnTo>
                    <a:pt x="50977" y="195067"/>
                  </a:lnTo>
                  <a:lnTo>
                    <a:pt x="57555" y="189026"/>
                  </a:lnTo>
                  <a:lnTo>
                    <a:pt x="64134" y="182986"/>
                  </a:lnTo>
                  <a:lnTo>
                    <a:pt x="70712" y="177494"/>
                  </a:lnTo>
                  <a:lnTo>
                    <a:pt x="78385" y="172550"/>
                  </a:lnTo>
                  <a:lnTo>
                    <a:pt x="85510" y="167607"/>
                  </a:lnTo>
                  <a:lnTo>
                    <a:pt x="92636" y="162664"/>
                  </a:lnTo>
                  <a:lnTo>
                    <a:pt x="100858" y="158819"/>
                  </a:lnTo>
                  <a:lnTo>
                    <a:pt x="109080" y="154975"/>
                  </a:lnTo>
                  <a:lnTo>
                    <a:pt x="117851" y="151679"/>
                  </a:lnTo>
                  <a:lnTo>
                    <a:pt x="126074" y="148934"/>
                  </a:lnTo>
                  <a:lnTo>
                    <a:pt x="135392" y="146187"/>
                  </a:lnTo>
                  <a:lnTo>
                    <a:pt x="144162" y="143442"/>
                  </a:lnTo>
                  <a:lnTo>
                    <a:pt x="82391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5843" name="组合 64"/>
          <p:cNvGrpSpPr>
            <a:grpSpLocks/>
          </p:cNvGrpSpPr>
          <p:nvPr/>
        </p:nvGrpSpPr>
        <p:grpSpPr bwMode="auto">
          <a:xfrm>
            <a:off x="6133301" y="1897063"/>
            <a:ext cx="825393" cy="1873250"/>
            <a:chOff x="6134238" y="1515577"/>
            <a:chExt cx="825362" cy="1873736"/>
          </a:xfrm>
        </p:grpSpPr>
        <p:sp>
          <p:nvSpPr>
            <p:cNvPr id="63" name="任意多边形 62"/>
            <p:cNvSpPr/>
            <p:nvPr/>
          </p:nvSpPr>
          <p:spPr>
            <a:xfrm>
              <a:off x="6135826" y="1939549"/>
              <a:ext cx="579340" cy="139736"/>
            </a:xfrm>
            <a:custGeom>
              <a:avLst/>
              <a:gdLst>
                <a:gd name="connsiteX0" fmla="*/ 579912 w 579912"/>
                <a:gd name="connsiteY0" fmla="*/ 0 h 138565"/>
                <a:gd name="connsiteX1" fmla="*/ 549272 w 579912"/>
                <a:gd name="connsiteY1" fmla="*/ 9889 h 138565"/>
                <a:gd name="connsiteX2" fmla="*/ 518086 w 579912"/>
                <a:gd name="connsiteY2" fmla="*/ 19228 h 138565"/>
                <a:gd name="connsiteX3" fmla="*/ 486900 w 579912"/>
                <a:gd name="connsiteY3" fmla="*/ 28566 h 138565"/>
                <a:gd name="connsiteX4" fmla="*/ 455712 w 579912"/>
                <a:gd name="connsiteY4" fmla="*/ 36807 h 138565"/>
                <a:gd name="connsiteX5" fmla="*/ 393341 w 579912"/>
                <a:gd name="connsiteY5" fmla="*/ 53837 h 138565"/>
                <a:gd name="connsiteX6" fmla="*/ 330967 w 579912"/>
                <a:gd name="connsiteY6" fmla="*/ 69219 h 138565"/>
                <a:gd name="connsiteX7" fmla="*/ 268046 w 579912"/>
                <a:gd name="connsiteY7" fmla="*/ 84051 h 138565"/>
                <a:gd name="connsiteX8" fmla="*/ 205674 w 579912"/>
                <a:gd name="connsiteY8" fmla="*/ 97786 h 138565"/>
                <a:gd name="connsiteX9" fmla="*/ 142206 w 579912"/>
                <a:gd name="connsiteY9" fmla="*/ 110970 h 138565"/>
                <a:gd name="connsiteX10" fmla="*/ 78739 w 579912"/>
                <a:gd name="connsiteY10" fmla="*/ 124154 h 138565"/>
                <a:gd name="connsiteX11" fmla="*/ 15818 w 579912"/>
                <a:gd name="connsiteY11" fmla="*/ 135690 h 138565"/>
                <a:gd name="connsiteX12" fmla="*/ 0 w 579912"/>
                <a:gd name="connsiteY12" fmla="*/ 138565 h 138565"/>
                <a:gd name="connsiteX13" fmla="*/ 0 w 579912"/>
                <a:gd name="connsiteY13" fmla="*/ 88107 h 138565"/>
                <a:gd name="connsiteX14" fmla="*/ 6519 w 579912"/>
                <a:gd name="connsiteY14" fmla="*/ 86798 h 138565"/>
                <a:gd name="connsiteX15" fmla="*/ 69438 w 579912"/>
                <a:gd name="connsiteY15" fmla="*/ 73614 h 138565"/>
                <a:gd name="connsiteX16" fmla="*/ 132904 w 579912"/>
                <a:gd name="connsiteY16" fmla="*/ 61527 h 138565"/>
                <a:gd name="connsiteX17" fmla="*/ 195825 w 579912"/>
                <a:gd name="connsiteY17" fmla="*/ 50542 h 138565"/>
                <a:gd name="connsiteX18" fmla="*/ 259292 w 579912"/>
                <a:gd name="connsiteY18" fmla="*/ 39554 h 138565"/>
                <a:gd name="connsiteX19" fmla="*/ 323308 w 579912"/>
                <a:gd name="connsiteY19" fmla="*/ 30214 h 138565"/>
                <a:gd name="connsiteX20" fmla="*/ 387322 w 579912"/>
                <a:gd name="connsiteY20" fmla="*/ 20326 h 138565"/>
                <a:gd name="connsiteX21" fmla="*/ 451336 w 579912"/>
                <a:gd name="connsiteY21" fmla="*/ 12636 h 138565"/>
                <a:gd name="connsiteX22" fmla="*/ 483069 w 579912"/>
                <a:gd name="connsiteY22" fmla="*/ 8790 h 138565"/>
                <a:gd name="connsiteX23" fmla="*/ 515350 w 579912"/>
                <a:gd name="connsiteY23" fmla="*/ 6043 h 138565"/>
                <a:gd name="connsiteX24" fmla="*/ 547631 w 579912"/>
                <a:gd name="connsiteY24" fmla="*/ 2747 h 138565"/>
                <a:gd name="connsiteX25" fmla="*/ 579912 w 579912"/>
                <a:gd name="connsiteY25" fmla="*/ 0 h 138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565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8"/>
                  </a:lnTo>
                  <a:lnTo>
                    <a:pt x="486900" y="28566"/>
                  </a:lnTo>
                  <a:lnTo>
                    <a:pt x="455712" y="36807"/>
                  </a:lnTo>
                  <a:lnTo>
                    <a:pt x="393341" y="53837"/>
                  </a:lnTo>
                  <a:lnTo>
                    <a:pt x="330967" y="69219"/>
                  </a:lnTo>
                  <a:lnTo>
                    <a:pt x="268046" y="84051"/>
                  </a:lnTo>
                  <a:lnTo>
                    <a:pt x="205674" y="97786"/>
                  </a:lnTo>
                  <a:lnTo>
                    <a:pt x="142206" y="110970"/>
                  </a:lnTo>
                  <a:lnTo>
                    <a:pt x="78739" y="124154"/>
                  </a:lnTo>
                  <a:lnTo>
                    <a:pt x="15818" y="135690"/>
                  </a:lnTo>
                  <a:lnTo>
                    <a:pt x="0" y="138565"/>
                  </a:lnTo>
                  <a:lnTo>
                    <a:pt x="0" y="88107"/>
                  </a:lnTo>
                  <a:lnTo>
                    <a:pt x="6519" y="86798"/>
                  </a:lnTo>
                  <a:lnTo>
                    <a:pt x="69438" y="73614"/>
                  </a:lnTo>
                  <a:lnTo>
                    <a:pt x="132904" y="61527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30214"/>
                  </a:lnTo>
                  <a:lnTo>
                    <a:pt x="387322" y="20326"/>
                  </a:lnTo>
                  <a:lnTo>
                    <a:pt x="451336" y="12636"/>
                  </a:lnTo>
                  <a:lnTo>
                    <a:pt x="483069" y="8790"/>
                  </a:lnTo>
                  <a:lnTo>
                    <a:pt x="515350" y="6043"/>
                  </a:lnTo>
                  <a:lnTo>
                    <a:pt x="547631" y="2747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135826" y="2463560"/>
              <a:ext cx="579340" cy="138149"/>
            </a:xfrm>
            <a:custGeom>
              <a:avLst/>
              <a:gdLst>
                <a:gd name="connsiteX0" fmla="*/ 579912 w 579912"/>
                <a:gd name="connsiteY0" fmla="*/ 0 h 138428"/>
                <a:gd name="connsiteX1" fmla="*/ 549272 w 579912"/>
                <a:gd name="connsiteY1" fmla="*/ 9889 h 138428"/>
                <a:gd name="connsiteX2" fmla="*/ 518086 w 579912"/>
                <a:gd name="connsiteY2" fmla="*/ 19229 h 138428"/>
                <a:gd name="connsiteX3" fmla="*/ 486900 w 579912"/>
                <a:gd name="connsiteY3" fmla="*/ 28567 h 138428"/>
                <a:gd name="connsiteX4" fmla="*/ 455712 w 579912"/>
                <a:gd name="connsiteY4" fmla="*/ 36807 h 138428"/>
                <a:gd name="connsiteX5" fmla="*/ 393341 w 579912"/>
                <a:gd name="connsiteY5" fmla="*/ 53289 h 138428"/>
                <a:gd name="connsiteX6" fmla="*/ 330967 w 579912"/>
                <a:gd name="connsiteY6" fmla="*/ 68669 h 138428"/>
                <a:gd name="connsiteX7" fmla="*/ 268046 w 579912"/>
                <a:gd name="connsiteY7" fmla="*/ 83503 h 138428"/>
                <a:gd name="connsiteX8" fmla="*/ 205674 w 579912"/>
                <a:gd name="connsiteY8" fmla="*/ 97236 h 138428"/>
                <a:gd name="connsiteX9" fmla="*/ 142206 w 579912"/>
                <a:gd name="connsiteY9" fmla="*/ 110970 h 138428"/>
                <a:gd name="connsiteX10" fmla="*/ 78739 w 579912"/>
                <a:gd name="connsiteY10" fmla="*/ 123605 h 138428"/>
                <a:gd name="connsiteX11" fmla="*/ 15818 w 579912"/>
                <a:gd name="connsiteY11" fmla="*/ 135690 h 138428"/>
                <a:gd name="connsiteX12" fmla="*/ 0 w 579912"/>
                <a:gd name="connsiteY12" fmla="*/ 138428 h 138428"/>
                <a:gd name="connsiteX13" fmla="*/ 0 w 579912"/>
                <a:gd name="connsiteY13" fmla="*/ 87122 h 138428"/>
                <a:gd name="connsiteX14" fmla="*/ 6519 w 579912"/>
                <a:gd name="connsiteY14" fmla="*/ 85699 h 138428"/>
                <a:gd name="connsiteX15" fmla="*/ 69438 w 579912"/>
                <a:gd name="connsiteY15" fmla="*/ 73614 h 138428"/>
                <a:gd name="connsiteX16" fmla="*/ 132904 w 579912"/>
                <a:gd name="connsiteY16" fmla="*/ 61528 h 138428"/>
                <a:gd name="connsiteX17" fmla="*/ 195825 w 579912"/>
                <a:gd name="connsiteY17" fmla="*/ 50542 h 138428"/>
                <a:gd name="connsiteX18" fmla="*/ 259292 w 579912"/>
                <a:gd name="connsiteY18" fmla="*/ 39554 h 138428"/>
                <a:gd name="connsiteX19" fmla="*/ 323308 w 579912"/>
                <a:gd name="connsiteY19" fmla="*/ 29666 h 138428"/>
                <a:gd name="connsiteX20" fmla="*/ 387322 w 579912"/>
                <a:gd name="connsiteY20" fmla="*/ 20326 h 138428"/>
                <a:gd name="connsiteX21" fmla="*/ 451336 w 579912"/>
                <a:gd name="connsiteY21" fmla="*/ 12087 h 138428"/>
                <a:gd name="connsiteX22" fmla="*/ 483069 w 579912"/>
                <a:gd name="connsiteY22" fmla="*/ 8790 h 138428"/>
                <a:gd name="connsiteX23" fmla="*/ 515350 w 579912"/>
                <a:gd name="connsiteY23" fmla="*/ 4946 h 138428"/>
                <a:gd name="connsiteX24" fmla="*/ 547631 w 579912"/>
                <a:gd name="connsiteY24" fmla="*/ 2199 h 138428"/>
                <a:gd name="connsiteX25" fmla="*/ 579912 w 579912"/>
                <a:gd name="connsiteY25" fmla="*/ 0 h 138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8428">
                  <a:moveTo>
                    <a:pt x="579912" y="0"/>
                  </a:moveTo>
                  <a:lnTo>
                    <a:pt x="549272" y="9889"/>
                  </a:lnTo>
                  <a:lnTo>
                    <a:pt x="518086" y="19229"/>
                  </a:lnTo>
                  <a:lnTo>
                    <a:pt x="486900" y="28567"/>
                  </a:lnTo>
                  <a:lnTo>
                    <a:pt x="455712" y="36807"/>
                  </a:lnTo>
                  <a:lnTo>
                    <a:pt x="393341" y="53289"/>
                  </a:lnTo>
                  <a:lnTo>
                    <a:pt x="330967" y="68669"/>
                  </a:lnTo>
                  <a:lnTo>
                    <a:pt x="268046" y="83503"/>
                  </a:lnTo>
                  <a:lnTo>
                    <a:pt x="205674" y="97236"/>
                  </a:lnTo>
                  <a:lnTo>
                    <a:pt x="142206" y="110970"/>
                  </a:lnTo>
                  <a:lnTo>
                    <a:pt x="78739" y="123605"/>
                  </a:lnTo>
                  <a:lnTo>
                    <a:pt x="15818" y="135690"/>
                  </a:lnTo>
                  <a:lnTo>
                    <a:pt x="0" y="138428"/>
                  </a:lnTo>
                  <a:lnTo>
                    <a:pt x="0" y="87122"/>
                  </a:lnTo>
                  <a:lnTo>
                    <a:pt x="6519" y="85699"/>
                  </a:lnTo>
                  <a:lnTo>
                    <a:pt x="69438" y="73614"/>
                  </a:lnTo>
                  <a:lnTo>
                    <a:pt x="132904" y="61528"/>
                  </a:lnTo>
                  <a:lnTo>
                    <a:pt x="195825" y="50542"/>
                  </a:lnTo>
                  <a:lnTo>
                    <a:pt x="259292" y="39554"/>
                  </a:lnTo>
                  <a:lnTo>
                    <a:pt x="323308" y="29666"/>
                  </a:lnTo>
                  <a:lnTo>
                    <a:pt x="387322" y="20326"/>
                  </a:lnTo>
                  <a:lnTo>
                    <a:pt x="451336" y="12087"/>
                  </a:lnTo>
                  <a:lnTo>
                    <a:pt x="483069" y="8790"/>
                  </a:lnTo>
                  <a:lnTo>
                    <a:pt x="515350" y="4946"/>
                  </a:lnTo>
                  <a:lnTo>
                    <a:pt x="547631" y="219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135826" y="2985983"/>
              <a:ext cx="579340" cy="136560"/>
            </a:xfrm>
            <a:custGeom>
              <a:avLst/>
              <a:gdLst>
                <a:gd name="connsiteX0" fmla="*/ 579912 w 579912"/>
                <a:gd name="connsiteY0" fmla="*/ 0 h 136506"/>
                <a:gd name="connsiteX1" fmla="*/ 549272 w 579912"/>
                <a:gd name="connsiteY1" fmla="*/ 10294 h 136506"/>
                <a:gd name="connsiteX2" fmla="*/ 518086 w 579912"/>
                <a:gd name="connsiteY2" fmla="*/ 18961 h 136506"/>
                <a:gd name="connsiteX3" fmla="*/ 486900 w 579912"/>
                <a:gd name="connsiteY3" fmla="*/ 27628 h 136506"/>
                <a:gd name="connsiteX4" fmla="*/ 455712 w 579912"/>
                <a:gd name="connsiteY4" fmla="*/ 36838 h 136506"/>
                <a:gd name="connsiteX5" fmla="*/ 393341 w 579912"/>
                <a:gd name="connsiteY5" fmla="*/ 53090 h 136506"/>
                <a:gd name="connsiteX6" fmla="*/ 330967 w 579912"/>
                <a:gd name="connsiteY6" fmla="*/ 67716 h 136506"/>
                <a:gd name="connsiteX7" fmla="*/ 268046 w 579912"/>
                <a:gd name="connsiteY7" fmla="*/ 82343 h 136506"/>
                <a:gd name="connsiteX8" fmla="*/ 205674 w 579912"/>
                <a:gd name="connsiteY8" fmla="*/ 96427 h 136506"/>
                <a:gd name="connsiteX9" fmla="*/ 142206 w 579912"/>
                <a:gd name="connsiteY9" fmla="*/ 108887 h 136506"/>
                <a:gd name="connsiteX10" fmla="*/ 78739 w 579912"/>
                <a:gd name="connsiteY10" fmla="*/ 121888 h 136506"/>
                <a:gd name="connsiteX11" fmla="*/ 15818 w 579912"/>
                <a:gd name="connsiteY11" fmla="*/ 133806 h 136506"/>
                <a:gd name="connsiteX12" fmla="*/ 0 w 579912"/>
                <a:gd name="connsiteY12" fmla="*/ 136506 h 136506"/>
                <a:gd name="connsiteX13" fmla="*/ 0 w 579912"/>
                <a:gd name="connsiteY13" fmla="*/ 86399 h 136506"/>
                <a:gd name="connsiteX14" fmla="*/ 6519 w 579912"/>
                <a:gd name="connsiteY14" fmla="*/ 85052 h 136506"/>
                <a:gd name="connsiteX15" fmla="*/ 69438 w 579912"/>
                <a:gd name="connsiteY15" fmla="*/ 72591 h 136506"/>
                <a:gd name="connsiteX16" fmla="*/ 132904 w 579912"/>
                <a:gd name="connsiteY16" fmla="*/ 60673 h 136506"/>
                <a:gd name="connsiteX17" fmla="*/ 195825 w 579912"/>
                <a:gd name="connsiteY17" fmla="*/ 49297 h 136506"/>
                <a:gd name="connsiteX18" fmla="*/ 259292 w 579912"/>
                <a:gd name="connsiteY18" fmla="*/ 39005 h 136506"/>
                <a:gd name="connsiteX19" fmla="*/ 323308 w 579912"/>
                <a:gd name="connsiteY19" fmla="*/ 29253 h 136506"/>
                <a:gd name="connsiteX20" fmla="*/ 387322 w 579912"/>
                <a:gd name="connsiteY20" fmla="*/ 20044 h 136506"/>
                <a:gd name="connsiteX21" fmla="*/ 451336 w 579912"/>
                <a:gd name="connsiteY21" fmla="*/ 12459 h 136506"/>
                <a:gd name="connsiteX22" fmla="*/ 483069 w 579912"/>
                <a:gd name="connsiteY22" fmla="*/ 8668 h 136506"/>
                <a:gd name="connsiteX23" fmla="*/ 515350 w 579912"/>
                <a:gd name="connsiteY23" fmla="*/ 5418 h 136506"/>
                <a:gd name="connsiteX24" fmla="*/ 547631 w 579912"/>
                <a:gd name="connsiteY24" fmla="*/ 2709 h 136506"/>
                <a:gd name="connsiteX25" fmla="*/ 579912 w 579912"/>
                <a:gd name="connsiteY25" fmla="*/ 0 h 136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79912" h="136506">
                  <a:moveTo>
                    <a:pt x="579912" y="0"/>
                  </a:moveTo>
                  <a:lnTo>
                    <a:pt x="549272" y="10294"/>
                  </a:lnTo>
                  <a:lnTo>
                    <a:pt x="518086" y="18961"/>
                  </a:lnTo>
                  <a:lnTo>
                    <a:pt x="486900" y="27628"/>
                  </a:lnTo>
                  <a:lnTo>
                    <a:pt x="455712" y="36838"/>
                  </a:lnTo>
                  <a:lnTo>
                    <a:pt x="393341" y="53090"/>
                  </a:lnTo>
                  <a:lnTo>
                    <a:pt x="330967" y="67716"/>
                  </a:lnTo>
                  <a:lnTo>
                    <a:pt x="268046" y="82343"/>
                  </a:lnTo>
                  <a:lnTo>
                    <a:pt x="205674" y="96427"/>
                  </a:lnTo>
                  <a:lnTo>
                    <a:pt x="142206" y="108887"/>
                  </a:lnTo>
                  <a:lnTo>
                    <a:pt x="78739" y="121888"/>
                  </a:lnTo>
                  <a:lnTo>
                    <a:pt x="15818" y="133806"/>
                  </a:lnTo>
                  <a:lnTo>
                    <a:pt x="0" y="136506"/>
                  </a:lnTo>
                  <a:lnTo>
                    <a:pt x="0" y="86399"/>
                  </a:lnTo>
                  <a:lnTo>
                    <a:pt x="6519" y="85052"/>
                  </a:lnTo>
                  <a:lnTo>
                    <a:pt x="69438" y="72591"/>
                  </a:lnTo>
                  <a:lnTo>
                    <a:pt x="132904" y="60673"/>
                  </a:lnTo>
                  <a:lnTo>
                    <a:pt x="195825" y="49297"/>
                  </a:lnTo>
                  <a:lnTo>
                    <a:pt x="259292" y="39005"/>
                  </a:lnTo>
                  <a:lnTo>
                    <a:pt x="323308" y="29253"/>
                  </a:lnTo>
                  <a:lnTo>
                    <a:pt x="387322" y="20044"/>
                  </a:lnTo>
                  <a:lnTo>
                    <a:pt x="451336" y="12459"/>
                  </a:lnTo>
                  <a:lnTo>
                    <a:pt x="483069" y="8668"/>
                  </a:lnTo>
                  <a:lnTo>
                    <a:pt x="515350" y="5418"/>
                  </a:lnTo>
                  <a:lnTo>
                    <a:pt x="547631" y="2709"/>
                  </a:lnTo>
                  <a:lnTo>
                    <a:pt x="579912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135826" y="1515577"/>
              <a:ext cx="85711" cy="308055"/>
            </a:xfrm>
            <a:custGeom>
              <a:avLst/>
              <a:gdLst>
                <a:gd name="connsiteX0" fmla="*/ 0 w 86426"/>
                <a:gd name="connsiteY0" fmla="*/ 0 h 308612"/>
                <a:gd name="connsiteX1" fmla="*/ 3676 w 86426"/>
                <a:gd name="connsiteY1" fmla="*/ 2365 h 308612"/>
                <a:gd name="connsiteX2" fmla="*/ 10800 w 86426"/>
                <a:gd name="connsiteY2" fmla="*/ 7302 h 308612"/>
                <a:gd name="connsiteX3" fmla="*/ 17376 w 86426"/>
                <a:gd name="connsiteY3" fmla="*/ 12237 h 308612"/>
                <a:gd name="connsiteX4" fmla="*/ 24500 w 86426"/>
                <a:gd name="connsiteY4" fmla="*/ 17722 h 308612"/>
                <a:gd name="connsiteX5" fmla="*/ 31076 w 86426"/>
                <a:gd name="connsiteY5" fmla="*/ 24303 h 308612"/>
                <a:gd name="connsiteX6" fmla="*/ 37105 w 86426"/>
                <a:gd name="connsiteY6" fmla="*/ 30335 h 308612"/>
                <a:gd name="connsiteX7" fmla="*/ 43132 w 86426"/>
                <a:gd name="connsiteY7" fmla="*/ 36369 h 308612"/>
                <a:gd name="connsiteX8" fmla="*/ 48614 w 86426"/>
                <a:gd name="connsiteY8" fmla="*/ 43498 h 308612"/>
                <a:gd name="connsiteX9" fmla="*/ 53546 w 86426"/>
                <a:gd name="connsiteY9" fmla="*/ 50628 h 308612"/>
                <a:gd name="connsiteX10" fmla="*/ 58477 w 86426"/>
                <a:gd name="connsiteY10" fmla="*/ 57757 h 308612"/>
                <a:gd name="connsiteX11" fmla="*/ 63409 w 86426"/>
                <a:gd name="connsiteY11" fmla="*/ 65984 h 308612"/>
                <a:gd name="connsiteX12" fmla="*/ 67246 w 86426"/>
                <a:gd name="connsiteY12" fmla="*/ 73660 h 308612"/>
                <a:gd name="connsiteX13" fmla="*/ 71082 w 86426"/>
                <a:gd name="connsiteY13" fmla="*/ 81887 h 308612"/>
                <a:gd name="connsiteX14" fmla="*/ 74370 w 86426"/>
                <a:gd name="connsiteY14" fmla="*/ 90114 h 308612"/>
                <a:gd name="connsiteX15" fmla="*/ 77109 w 86426"/>
                <a:gd name="connsiteY15" fmla="*/ 98890 h 308612"/>
                <a:gd name="connsiteX16" fmla="*/ 79850 w 86426"/>
                <a:gd name="connsiteY16" fmla="*/ 107664 h 308612"/>
                <a:gd name="connsiteX17" fmla="*/ 82041 w 86426"/>
                <a:gd name="connsiteY17" fmla="*/ 116988 h 308612"/>
                <a:gd name="connsiteX18" fmla="*/ 84235 w 86426"/>
                <a:gd name="connsiteY18" fmla="*/ 126310 h 308612"/>
                <a:gd name="connsiteX19" fmla="*/ 85329 w 86426"/>
                <a:gd name="connsiteY19" fmla="*/ 135086 h 308612"/>
                <a:gd name="connsiteX20" fmla="*/ 85879 w 86426"/>
                <a:gd name="connsiteY20" fmla="*/ 144408 h 308612"/>
                <a:gd name="connsiteX21" fmla="*/ 86426 w 86426"/>
                <a:gd name="connsiteY21" fmla="*/ 153184 h 308612"/>
                <a:gd name="connsiteX22" fmla="*/ 85879 w 86426"/>
                <a:gd name="connsiteY22" fmla="*/ 162506 h 308612"/>
                <a:gd name="connsiteX23" fmla="*/ 85329 w 86426"/>
                <a:gd name="connsiteY23" fmla="*/ 171282 h 308612"/>
                <a:gd name="connsiteX24" fmla="*/ 84235 w 86426"/>
                <a:gd name="connsiteY24" fmla="*/ 180058 h 308612"/>
                <a:gd name="connsiteX25" fmla="*/ 82590 w 86426"/>
                <a:gd name="connsiteY25" fmla="*/ 189380 h 308612"/>
                <a:gd name="connsiteX26" fmla="*/ 80397 w 86426"/>
                <a:gd name="connsiteY26" fmla="*/ 197607 h 308612"/>
                <a:gd name="connsiteX27" fmla="*/ 78206 w 86426"/>
                <a:gd name="connsiteY27" fmla="*/ 206383 h 308612"/>
                <a:gd name="connsiteX28" fmla="*/ 75465 w 86426"/>
                <a:gd name="connsiteY28" fmla="*/ 214608 h 308612"/>
                <a:gd name="connsiteX29" fmla="*/ 72726 w 86426"/>
                <a:gd name="connsiteY29" fmla="*/ 222286 h 308612"/>
                <a:gd name="connsiteX30" fmla="*/ 69438 w 86426"/>
                <a:gd name="connsiteY30" fmla="*/ 230513 h 308612"/>
                <a:gd name="connsiteX31" fmla="*/ 65602 w 86426"/>
                <a:gd name="connsiteY31" fmla="*/ 238191 h 308612"/>
                <a:gd name="connsiteX32" fmla="*/ 60670 w 86426"/>
                <a:gd name="connsiteY32" fmla="*/ 246418 h 308612"/>
                <a:gd name="connsiteX33" fmla="*/ 56285 w 86426"/>
                <a:gd name="connsiteY33" fmla="*/ 253547 h 308612"/>
                <a:gd name="connsiteX34" fmla="*/ 51353 w 86426"/>
                <a:gd name="connsiteY34" fmla="*/ 260677 h 308612"/>
                <a:gd name="connsiteX35" fmla="*/ 46421 w 86426"/>
                <a:gd name="connsiteY35" fmla="*/ 267806 h 308612"/>
                <a:gd name="connsiteX36" fmla="*/ 40393 w 86426"/>
                <a:gd name="connsiteY36" fmla="*/ 274387 h 308612"/>
                <a:gd name="connsiteX37" fmla="*/ 34912 w 86426"/>
                <a:gd name="connsiteY37" fmla="*/ 280421 h 308612"/>
                <a:gd name="connsiteX38" fmla="*/ 28885 w 86426"/>
                <a:gd name="connsiteY38" fmla="*/ 287002 h 308612"/>
                <a:gd name="connsiteX39" fmla="*/ 21761 w 86426"/>
                <a:gd name="connsiteY39" fmla="*/ 293034 h 308612"/>
                <a:gd name="connsiteX40" fmla="*/ 15185 w 86426"/>
                <a:gd name="connsiteY40" fmla="*/ 297970 h 308612"/>
                <a:gd name="connsiteX41" fmla="*/ 8061 w 86426"/>
                <a:gd name="connsiteY41" fmla="*/ 303454 h 308612"/>
                <a:gd name="connsiteX42" fmla="*/ 388 w 86426"/>
                <a:gd name="connsiteY42" fmla="*/ 308390 h 308612"/>
                <a:gd name="connsiteX43" fmla="*/ 0 w 86426"/>
                <a:gd name="connsiteY43" fmla="*/ 308612 h 308612"/>
                <a:gd name="connsiteX44" fmla="*/ 0 w 86426"/>
                <a:gd name="connsiteY44" fmla="*/ 0 h 30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86426" h="308612">
                  <a:moveTo>
                    <a:pt x="0" y="0"/>
                  </a:moveTo>
                  <a:lnTo>
                    <a:pt x="3676" y="2365"/>
                  </a:lnTo>
                  <a:lnTo>
                    <a:pt x="10800" y="7302"/>
                  </a:lnTo>
                  <a:lnTo>
                    <a:pt x="17376" y="12237"/>
                  </a:lnTo>
                  <a:lnTo>
                    <a:pt x="24500" y="17722"/>
                  </a:lnTo>
                  <a:lnTo>
                    <a:pt x="31076" y="24303"/>
                  </a:lnTo>
                  <a:lnTo>
                    <a:pt x="37105" y="30335"/>
                  </a:lnTo>
                  <a:lnTo>
                    <a:pt x="43132" y="36369"/>
                  </a:lnTo>
                  <a:lnTo>
                    <a:pt x="48614" y="43498"/>
                  </a:lnTo>
                  <a:lnTo>
                    <a:pt x="53546" y="50628"/>
                  </a:lnTo>
                  <a:lnTo>
                    <a:pt x="58477" y="57757"/>
                  </a:lnTo>
                  <a:lnTo>
                    <a:pt x="63409" y="65984"/>
                  </a:lnTo>
                  <a:lnTo>
                    <a:pt x="67246" y="73660"/>
                  </a:lnTo>
                  <a:lnTo>
                    <a:pt x="71082" y="81887"/>
                  </a:lnTo>
                  <a:lnTo>
                    <a:pt x="74370" y="90114"/>
                  </a:lnTo>
                  <a:lnTo>
                    <a:pt x="77109" y="98890"/>
                  </a:lnTo>
                  <a:lnTo>
                    <a:pt x="79850" y="107664"/>
                  </a:lnTo>
                  <a:lnTo>
                    <a:pt x="82041" y="116988"/>
                  </a:lnTo>
                  <a:lnTo>
                    <a:pt x="84235" y="126310"/>
                  </a:lnTo>
                  <a:lnTo>
                    <a:pt x="85329" y="135086"/>
                  </a:lnTo>
                  <a:lnTo>
                    <a:pt x="85879" y="144408"/>
                  </a:lnTo>
                  <a:lnTo>
                    <a:pt x="86426" y="153184"/>
                  </a:lnTo>
                  <a:lnTo>
                    <a:pt x="85879" y="162506"/>
                  </a:lnTo>
                  <a:lnTo>
                    <a:pt x="85329" y="171282"/>
                  </a:lnTo>
                  <a:lnTo>
                    <a:pt x="84235" y="180058"/>
                  </a:lnTo>
                  <a:lnTo>
                    <a:pt x="82590" y="189380"/>
                  </a:lnTo>
                  <a:lnTo>
                    <a:pt x="80397" y="197607"/>
                  </a:lnTo>
                  <a:lnTo>
                    <a:pt x="78206" y="206383"/>
                  </a:lnTo>
                  <a:lnTo>
                    <a:pt x="75465" y="214608"/>
                  </a:lnTo>
                  <a:lnTo>
                    <a:pt x="72726" y="222286"/>
                  </a:lnTo>
                  <a:lnTo>
                    <a:pt x="69438" y="230513"/>
                  </a:lnTo>
                  <a:lnTo>
                    <a:pt x="65602" y="238191"/>
                  </a:lnTo>
                  <a:lnTo>
                    <a:pt x="60670" y="246418"/>
                  </a:lnTo>
                  <a:lnTo>
                    <a:pt x="56285" y="253547"/>
                  </a:lnTo>
                  <a:lnTo>
                    <a:pt x="51353" y="260677"/>
                  </a:lnTo>
                  <a:lnTo>
                    <a:pt x="46421" y="267806"/>
                  </a:lnTo>
                  <a:lnTo>
                    <a:pt x="40393" y="274387"/>
                  </a:lnTo>
                  <a:lnTo>
                    <a:pt x="34912" y="280421"/>
                  </a:lnTo>
                  <a:lnTo>
                    <a:pt x="28885" y="287002"/>
                  </a:lnTo>
                  <a:lnTo>
                    <a:pt x="21761" y="293034"/>
                  </a:lnTo>
                  <a:lnTo>
                    <a:pt x="15185" y="297970"/>
                  </a:lnTo>
                  <a:lnTo>
                    <a:pt x="8061" y="303454"/>
                  </a:lnTo>
                  <a:lnTo>
                    <a:pt x="388" y="308390"/>
                  </a:lnTo>
                  <a:lnTo>
                    <a:pt x="0" y="3086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6135826" y="1836335"/>
              <a:ext cx="823774" cy="503368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5492 h 503724"/>
                <a:gd name="connsiteX6" fmla="*/ 694002 w 823912"/>
                <a:gd name="connsiteY6" fmla="*/ 7689 h 503724"/>
                <a:gd name="connsiteX7" fmla="*/ 702224 w 823912"/>
                <a:gd name="connsiteY7" fmla="*/ 10436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5264 h 503724"/>
                <a:gd name="connsiteX12" fmla="*/ 741143 w 823912"/>
                <a:gd name="connsiteY12" fmla="*/ 29659 h 503724"/>
                <a:gd name="connsiteX13" fmla="*/ 748269 w 823912"/>
                <a:gd name="connsiteY13" fmla="*/ 34600 h 503724"/>
                <a:gd name="connsiteX14" fmla="*/ 755394 w 823912"/>
                <a:gd name="connsiteY14" fmla="*/ 40093 h 503724"/>
                <a:gd name="connsiteX15" fmla="*/ 761972 w 823912"/>
                <a:gd name="connsiteY15" fmla="*/ 45585 h 503724"/>
                <a:gd name="connsiteX16" fmla="*/ 768550 w 823912"/>
                <a:gd name="connsiteY16" fmla="*/ 51627 h 503724"/>
                <a:gd name="connsiteX17" fmla="*/ 775127 w 823912"/>
                <a:gd name="connsiteY17" fmla="*/ 57668 h 503724"/>
                <a:gd name="connsiteX18" fmla="*/ 780608 w 823912"/>
                <a:gd name="connsiteY18" fmla="*/ 64259 h 503724"/>
                <a:gd name="connsiteX19" fmla="*/ 786090 w 823912"/>
                <a:gd name="connsiteY19" fmla="*/ 71399 h 503724"/>
                <a:gd name="connsiteX20" fmla="*/ 791024 w 823912"/>
                <a:gd name="connsiteY20" fmla="*/ 77988 h 503724"/>
                <a:gd name="connsiteX21" fmla="*/ 796505 w 823912"/>
                <a:gd name="connsiteY21" fmla="*/ 86227 h 503724"/>
                <a:gd name="connsiteX22" fmla="*/ 800890 w 823912"/>
                <a:gd name="connsiteY22" fmla="*/ 93367 h 503724"/>
                <a:gd name="connsiteX23" fmla="*/ 804727 w 823912"/>
                <a:gd name="connsiteY23" fmla="*/ 101056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868 h 503724"/>
                <a:gd name="connsiteX27" fmla="*/ 817883 w 823912"/>
                <a:gd name="connsiteY27" fmla="*/ 135656 h 503724"/>
                <a:gd name="connsiteX28" fmla="*/ 820075 w 823912"/>
                <a:gd name="connsiteY28" fmla="*/ 144443 h 503724"/>
                <a:gd name="connsiteX29" fmla="*/ 821719 w 823912"/>
                <a:gd name="connsiteY29" fmla="*/ 153780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576 h 503724"/>
                <a:gd name="connsiteX34" fmla="*/ 822816 w 823912"/>
                <a:gd name="connsiteY34" fmla="*/ 199364 h 503724"/>
                <a:gd name="connsiteX35" fmla="*/ 821719 w 823912"/>
                <a:gd name="connsiteY35" fmla="*/ 208152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989 h 503724"/>
                <a:gd name="connsiteX41" fmla="*/ 806920 w 823912"/>
                <a:gd name="connsiteY41" fmla="*/ 258679 h 503724"/>
                <a:gd name="connsiteX42" fmla="*/ 803083 w 823912"/>
                <a:gd name="connsiteY42" fmla="*/ 266368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885 h 503724"/>
                <a:gd name="connsiteX46" fmla="*/ 783898 w 823912"/>
                <a:gd name="connsiteY46" fmla="*/ 295476 h 503724"/>
                <a:gd name="connsiteX47" fmla="*/ 778417 w 823912"/>
                <a:gd name="connsiteY47" fmla="*/ 302067 h 503724"/>
                <a:gd name="connsiteX48" fmla="*/ 772386 w 823912"/>
                <a:gd name="connsiteY48" fmla="*/ 309207 h 503724"/>
                <a:gd name="connsiteX49" fmla="*/ 766357 w 823912"/>
                <a:gd name="connsiteY49" fmla="*/ 315248 h 503724"/>
                <a:gd name="connsiteX50" fmla="*/ 759779 w 823912"/>
                <a:gd name="connsiteY50" fmla="*/ 320740 h 503724"/>
                <a:gd name="connsiteX51" fmla="*/ 753203 w 823912"/>
                <a:gd name="connsiteY51" fmla="*/ 326232 h 503724"/>
                <a:gd name="connsiteX52" fmla="*/ 745528 w 823912"/>
                <a:gd name="connsiteY52" fmla="*/ 331724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9 h 503724"/>
                <a:gd name="connsiteX57" fmla="*/ 706061 w 823912"/>
                <a:gd name="connsiteY57" fmla="*/ 352593 h 503724"/>
                <a:gd name="connsiteX58" fmla="*/ 697839 w 823912"/>
                <a:gd name="connsiteY58" fmla="*/ 355340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42652 h 503724"/>
                <a:gd name="connsiteX63" fmla="*/ 15818 w 823912"/>
                <a:gd name="connsiteY63" fmla="*/ 239777 h 503724"/>
                <a:gd name="connsiteX64" fmla="*/ 78739 w 823912"/>
                <a:gd name="connsiteY64" fmla="*/ 228241 h 503724"/>
                <a:gd name="connsiteX65" fmla="*/ 142206 w 823912"/>
                <a:gd name="connsiteY65" fmla="*/ 215057 h 503724"/>
                <a:gd name="connsiteX66" fmla="*/ 205674 w 823912"/>
                <a:gd name="connsiteY66" fmla="*/ 201873 h 503724"/>
                <a:gd name="connsiteX67" fmla="*/ 268046 w 823912"/>
                <a:gd name="connsiteY67" fmla="*/ 188138 h 503724"/>
                <a:gd name="connsiteX68" fmla="*/ 330967 w 823912"/>
                <a:gd name="connsiteY68" fmla="*/ 173306 h 503724"/>
                <a:gd name="connsiteX69" fmla="*/ 393341 w 823912"/>
                <a:gd name="connsiteY69" fmla="*/ 157924 h 503724"/>
                <a:gd name="connsiteX70" fmla="*/ 455712 w 823912"/>
                <a:gd name="connsiteY70" fmla="*/ 140894 h 503724"/>
                <a:gd name="connsiteX71" fmla="*/ 486900 w 823912"/>
                <a:gd name="connsiteY71" fmla="*/ 132653 h 503724"/>
                <a:gd name="connsiteX72" fmla="*/ 518086 w 823912"/>
                <a:gd name="connsiteY72" fmla="*/ 123315 h 503724"/>
                <a:gd name="connsiteX73" fmla="*/ 549272 w 823912"/>
                <a:gd name="connsiteY73" fmla="*/ 113976 h 503724"/>
                <a:gd name="connsiteX74" fmla="*/ 579912 w 823912"/>
                <a:gd name="connsiteY74" fmla="*/ 104087 h 503724"/>
                <a:gd name="connsiteX75" fmla="*/ 547631 w 823912"/>
                <a:gd name="connsiteY75" fmla="*/ 106834 h 503724"/>
                <a:gd name="connsiteX76" fmla="*/ 515350 w 823912"/>
                <a:gd name="connsiteY76" fmla="*/ 110130 h 503724"/>
                <a:gd name="connsiteX77" fmla="*/ 483069 w 823912"/>
                <a:gd name="connsiteY77" fmla="*/ 112877 h 503724"/>
                <a:gd name="connsiteX78" fmla="*/ 451336 w 823912"/>
                <a:gd name="connsiteY78" fmla="*/ 116723 h 503724"/>
                <a:gd name="connsiteX79" fmla="*/ 387322 w 823912"/>
                <a:gd name="connsiteY79" fmla="*/ 124413 h 503724"/>
                <a:gd name="connsiteX80" fmla="*/ 323308 w 823912"/>
                <a:gd name="connsiteY80" fmla="*/ 134301 h 503724"/>
                <a:gd name="connsiteX81" fmla="*/ 259292 w 823912"/>
                <a:gd name="connsiteY81" fmla="*/ 143641 h 503724"/>
                <a:gd name="connsiteX82" fmla="*/ 195825 w 823912"/>
                <a:gd name="connsiteY82" fmla="*/ 154629 h 503724"/>
                <a:gd name="connsiteX83" fmla="*/ 132904 w 823912"/>
                <a:gd name="connsiteY83" fmla="*/ 165614 h 503724"/>
                <a:gd name="connsiteX84" fmla="*/ 69438 w 823912"/>
                <a:gd name="connsiteY84" fmla="*/ 177701 h 503724"/>
                <a:gd name="connsiteX85" fmla="*/ 6519 w 823912"/>
                <a:gd name="connsiteY85" fmla="*/ 190885 h 503724"/>
                <a:gd name="connsiteX86" fmla="*/ 0 w 823912"/>
                <a:gd name="connsiteY86" fmla="*/ 192194 h 503724"/>
                <a:gd name="connsiteX87" fmla="*/ 0 w 823912"/>
                <a:gd name="connsiteY87" fmla="*/ 131989 h 503724"/>
                <a:gd name="connsiteX88" fmla="*/ 604654 w 823912"/>
                <a:gd name="connsiteY88" fmla="*/ 4395 h 503724"/>
                <a:gd name="connsiteX89" fmla="*/ 613973 w 823912"/>
                <a:gd name="connsiteY89" fmla="*/ 2197 h 503724"/>
                <a:gd name="connsiteX90" fmla="*/ 622743 w 823912"/>
                <a:gd name="connsiteY90" fmla="*/ 1099 h 503724"/>
                <a:gd name="connsiteX91" fmla="*/ 632611 w 823912"/>
                <a:gd name="connsiteY91" fmla="*/ 551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5492"/>
                  </a:lnTo>
                  <a:lnTo>
                    <a:pt x="694002" y="7689"/>
                  </a:lnTo>
                  <a:lnTo>
                    <a:pt x="702224" y="10436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5264"/>
                  </a:lnTo>
                  <a:lnTo>
                    <a:pt x="741143" y="29659"/>
                  </a:lnTo>
                  <a:lnTo>
                    <a:pt x="748269" y="34600"/>
                  </a:lnTo>
                  <a:lnTo>
                    <a:pt x="755394" y="40093"/>
                  </a:lnTo>
                  <a:lnTo>
                    <a:pt x="761972" y="45585"/>
                  </a:lnTo>
                  <a:lnTo>
                    <a:pt x="768550" y="51627"/>
                  </a:lnTo>
                  <a:lnTo>
                    <a:pt x="775127" y="57668"/>
                  </a:lnTo>
                  <a:lnTo>
                    <a:pt x="780608" y="64259"/>
                  </a:lnTo>
                  <a:lnTo>
                    <a:pt x="786090" y="71399"/>
                  </a:lnTo>
                  <a:lnTo>
                    <a:pt x="791024" y="77988"/>
                  </a:lnTo>
                  <a:lnTo>
                    <a:pt x="796505" y="86227"/>
                  </a:lnTo>
                  <a:lnTo>
                    <a:pt x="800890" y="93367"/>
                  </a:lnTo>
                  <a:lnTo>
                    <a:pt x="804727" y="101056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868"/>
                  </a:lnTo>
                  <a:lnTo>
                    <a:pt x="817883" y="135656"/>
                  </a:lnTo>
                  <a:lnTo>
                    <a:pt x="820075" y="144443"/>
                  </a:lnTo>
                  <a:lnTo>
                    <a:pt x="821719" y="153780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576"/>
                  </a:lnTo>
                  <a:lnTo>
                    <a:pt x="822816" y="199364"/>
                  </a:lnTo>
                  <a:lnTo>
                    <a:pt x="821719" y="208152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989"/>
                  </a:lnTo>
                  <a:lnTo>
                    <a:pt x="806920" y="258679"/>
                  </a:lnTo>
                  <a:lnTo>
                    <a:pt x="803083" y="266368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885"/>
                  </a:lnTo>
                  <a:lnTo>
                    <a:pt x="783898" y="295476"/>
                  </a:lnTo>
                  <a:lnTo>
                    <a:pt x="778417" y="302067"/>
                  </a:lnTo>
                  <a:lnTo>
                    <a:pt x="772386" y="309207"/>
                  </a:lnTo>
                  <a:lnTo>
                    <a:pt x="766357" y="315248"/>
                  </a:lnTo>
                  <a:lnTo>
                    <a:pt x="759779" y="320740"/>
                  </a:lnTo>
                  <a:lnTo>
                    <a:pt x="753203" y="326232"/>
                  </a:lnTo>
                  <a:lnTo>
                    <a:pt x="745528" y="331724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9"/>
                  </a:lnTo>
                  <a:lnTo>
                    <a:pt x="706061" y="352593"/>
                  </a:lnTo>
                  <a:lnTo>
                    <a:pt x="697839" y="355340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42652"/>
                  </a:lnTo>
                  <a:lnTo>
                    <a:pt x="15818" y="239777"/>
                  </a:lnTo>
                  <a:lnTo>
                    <a:pt x="78739" y="228241"/>
                  </a:lnTo>
                  <a:lnTo>
                    <a:pt x="142206" y="215057"/>
                  </a:lnTo>
                  <a:lnTo>
                    <a:pt x="205674" y="201873"/>
                  </a:lnTo>
                  <a:lnTo>
                    <a:pt x="268046" y="188138"/>
                  </a:lnTo>
                  <a:lnTo>
                    <a:pt x="330967" y="173306"/>
                  </a:lnTo>
                  <a:lnTo>
                    <a:pt x="393341" y="157924"/>
                  </a:lnTo>
                  <a:lnTo>
                    <a:pt x="455712" y="140894"/>
                  </a:lnTo>
                  <a:lnTo>
                    <a:pt x="486900" y="132653"/>
                  </a:lnTo>
                  <a:lnTo>
                    <a:pt x="518086" y="123315"/>
                  </a:lnTo>
                  <a:lnTo>
                    <a:pt x="549272" y="113976"/>
                  </a:lnTo>
                  <a:lnTo>
                    <a:pt x="579912" y="104087"/>
                  </a:lnTo>
                  <a:lnTo>
                    <a:pt x="547631" y="106834"/>
                  </a:lnTo>
                  <a:lnTo>
                    <a:pt x="515350" y="110130"/>
                  </a:lnTo>
                  <a:lnTo>
                    <a:pt x="483069" y="112877"/>
                  </a:lnTo>
                  <a:lnTo>
                    <a:pt x="451336" y="116723"/>
                  </a:lnTo>
                  <a:lnTo>
                    <a:pt x="387322" y="124413"/>
                  </a:lnTo>
                  <a:lnTo>
                    <a:pt x="323308" y="134301"/>
                  </a:lnTo>
                  <a:lnTo>
                    <a:pt x="259292" y="143641"/>
                  </a:lnTo>
                  <a:lnTo>
                    <a:pt x="195825" y="154629"/>
                  </a:lnTo>
                  <a:lnTo>
                    <a:pt x="132904" y="165614"/>
                  </a:lnTo>
                  <a:lnTo>
                    <a:pt x="69438" y="177701"/>
                  </a:lnTo>
                  <a:lnTo>
                    <a:pt x="6519" y="190885"/>
                  </a:lnTo>
                  <a:lnTo>
                    <a:pt x="0" y="192194"/>
                  </a:lnTo>
                  <a:lnTo>
                    <a:pt x="0" y="131989"/>
                  </a:lnTo>
                  <a:lnTo>
                    <a:pt x="604654" y="4395"/>
                  </a:lnTo>
                  <a:lnTo>
                    <a:pt x="613973" y="2197"/>
                  </a:lnTo>
                  <a:lnTo>
                    <a:pt x="622743" y="1099"/>
                  </a:lnTo>
                  <a:lnTo>
                    <a:pt x="632611" y="551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6135826" y="2361934"/>
              <a:ext cx="823774" cy="501780"/>
            </a:xfrm>
            <a:custGeom>
              <a:avLst/>
              <a:gdLst>
                <a:gd name="connsiteX0" fmla="*/ 641380 w 823912"/>
                <a:gd name="connsiteY0" fmla="*/ 0 h 501607"/>
                <a:gd name="connsiteX1" fmla="*/ 650150 w 823912"/>
                <a:gd name="connsiteY1" fmla="*/ 0 h 501607"/>
                <a:gd name="connsiteX2" fmla="*/ 659469 w 823912"/>
                <a:gd name="connsiteY2" fmla="*/ 1094 h 501607"/>
                <a:gd name="connsiteX3" fmla="*/ 667691 w 823912"/>
                <a:gd name="connsiteY3" fmla="*/ 1641 h 501607"/>
                <a:gd name="connsiteX4" fmla="*/ 677010 w 823912"/>
                <a:gd name="connsiteY4" fmla="*/ 3282 h 501607"/>
                <a:gd name="connsiteX5" fmla="*/ 685232 w 823912"/>
                <a:gd name="connsiteY5" fmla="*/ 4923 h 501607"/>
                <a:gd name="connsiteX6" fmla="*/ 694002 w 823912"/>
                <a:gd name="connsiteY6" fmla="*/ 8204 h 501607"/>
                <a:gd name="connsiteX7" fmla="*/ 702224 w 823912"/>
                <a:gd name="connsiteY7" fmla="*/ 10392 h 501607"/>
                <a:gd name="connsiteX8" fmla="*/ 710446 w 823912"/>
                <a:gd name="connsiteY8" fmla="*/ 13672 h 501607"/>
                <a:gd name="connsiteX9" fmla="*/ 718668 w 823912"/>
                <a:gd name="connsiteY9" fmla="*/ 16954 h 501607"/>
                <a:gd name="connsiteX10" fmla="*/ 726343 w 823912"/>
                <a:gd name="connsiteY10" fmla="*/ 20783 h 501607"/>
                <a:gd name="connsiteX11" fmla="*/ 734016 w 823912"/>
                <a:gd name="connsiteY11" fmla="*/ 24611 h 501607"/>
                <a:gd name="connsiteX12" fmla="*/ 741143 w 823912"/>
                <a:gd name="connsiteY12" fmla="*/ 29532 h 501607"/>
                <a:gd name="connsiteX13" fmla="*/ 748269 w 823912"/>
                <a:gd name="connsiteY13" fmla="*/ 34455 h 501607"/>
                <a:gd name="connsiteX14" fmla="*/ 755394 w 823912"/>
                <a:gd name="connsiteY14" fmla="*/ 39925 h 501607"/>
                <a:gd name="connsiteX15" fmla="*/ 761972 w 823912"/>
                <a:gd name="connsiteY15" fmla="*/ 45393 h 501607"/>
                <a:gd name="connsiteX16" fmla="*/ 768550 w 823912"/>
                <a:gd name="connsiteY16" fmla="*/ 51409 h 501607"/>
                <a:gd name="connsiteX17" fmla="*/ 775127 w 823912"/>
                <a:gd name="connsiteY17" fmla="*/ 57426 h 501607"/>
                <a:gd name="connsiteX18" fmla="*/ 780608 w 823912"/>
                <a:gd name="connsiteY18" fmla="*/ 63988 h 501607"/>
                <a:gd name="connsiteX19" fmla="*/ 786090 w 823912"/>
                <a:gd name="connsiteY19" fmla="*/ 71098 h 501607"/>
                <a:gd name="connsiteX20" fmla="*/ 791024 w 823912"/>
                <a:gd name="connsiteY20" fmla="*/ 77660 h 501607"/>
                <a:gd name="connsiteX21" fmla="*/ 796505 w 823912"/>
                <a:gd name="connsiteY21" fmla="*/ 85317 h 501607"/>
                <a:gd name="connsiteX22" fmla="*/ 800890 w 823912"/>
                <a:gd name="connsiteY22" fmla="*/ 92973 h 501607"/>
                <a:gd name="connsiteX23" fmla="*/ 804727 w 823912"/>
                <a:gd name="connsiteY23" fmla="*/ 100631 h 501607"/>
                <a:gd name="connsiteX24" fmla="*/ 808564 w 823912"/>
                <a:gd name="connsiteY24" fmla="*/ 109380 h 501607"/>
                <a:gd name="connsiteX25" fmla="*/ 811853 w 823912"/>
                <a:gd name="connsiteY25" fmla="*/ 117585 h 501607"/>
                <a:gd name="connsiteX26" fmla="*/ 815143 w 823912"/>
                <a:gd name="connsiteY26" fmla="*/ 125787 h 501607"/>
                <a:gd name="connsiteX27" fmla="*/ 817883 w 823912"/>
                <a:gd name="connsiteY27" fmla="*/ 135086 h 501607"/>
                <a:gd name="connsiteX28" fmla="*/ 820075 w 823912"/>
                <a:gd name="connsiteY28" fmla="*/ 143836 h 501607"/>
                <a:gd name="connsiteX29" fmla="*/ 821719 w 823912"/>
                <a:gd name="connsiteY29" fmla="*/ 153134 h 501607"/>
                <a:gd name="connsiteX30" fmla="*/ 822816 w 823912"/>
                <a:gd name="connsiteY30" fmla="*/ 162431 h 501607"/>
                <a:gd name="connsiteX31" fmla="*/ 823365 w 823912"/>
                <a:gd name="connsiteY31" fmla="*/ 171727 h 501607"/>
                <a:gd name="connsiteX32" fmla="*/ 823912 w 823912"/>
                <a:gd name="connsiteY32" fmla="*/ 180479 h 501607"/>
                <a:gd name="connsiteX33" fmla="*/ 823365 w 823912"/>
                <a:gd name="connsiteY33" fmla="*/ 189775 h 501607"/>
                <a:gd name="connsiteX34" fmla="*/ 822816 w 823912"/>
                <a:gd name="connsiteY34" fmla="*/ 198527 h 501607"/>
                <a:gd name="connsiteX35" fmla="*/ 821719 w 823912"/>
                <a:gd name="connsiteY35" fmla="*/ 206729 h 501607"/>
                <a:gd name="connsiteX36" fmla="*/ 820624 w 823912"/>
                <a:gd name="connsiteY36" fmla="*/ 216028 h 501607"/>
                <a:gd name="connsiteX37" fmla="*/ 818431 w 823912"/>
                <a:gd name="connsiteY37" fmla="*/ 224230 h 501607"/>
                <a:gd name="connsiteX38" fmla="*/ 816237 w 823912"/>
                <a:gd name="connsiteY38" fmla="*/ 232982 h 501607"/>
                <a:gd name="connsiteX39" fmla="*/ 812949 w 823912"/>
                <a:gd name="connsiteY39" fmla="*/ 241185 h 501607"/>
                <a:gd name="connsiteX40" fmla="*/ 810209 w 823912"/>
                <a:gd name="connsiteY40" fmla="*/ 249934 h 501607"/>
                <a:gd name="connsiteX41" fmla="*/ 806920 w 823912"/>
                <a:gd name="connsiteY41" fmla="*/ 257592 h 501607"/>
                <a:gd name="connsiteX42" fmla="*/ 803083 w 823912"/>
                <a:gd name="connsiteY42" fmla="*/ 265247 h 501607"/>
                <a:gd name="connsiteX43" fmla="*/ 798698 w 823912"/>
                <a:gd name="connsiteY43" fmla="*/ 272905 h 501607"/>
                <a:gd name="connsiteX44" fmla="*/ 794312 w 823912"/>
                <a:gd name="connsiteY44" fmla="*/ 280015 h 501607"/>
                <a:gd name="connsiteX45" fmla="*/ 788830 w 823912"/>
                <a:gd name="connsiteY45" fmla="*/ 287124 h 501607"/>
                <a:gd name="connsiteX46" fmla="*/ 783898 w 823912"/>
                <a:gd name="connsiteY46" fmla="*/ 294235 h 501607"/>
                <a:gd name="connsiteX47" fmla="*/ 778417 w 823912"/>
                <a:gd name="connsiteY47" fmla="*/ 300797 h 501607"/>
                <a:gd name="connsiteX48" fmla="*/ 772386 w 823912"/>
                <a:gd name="connsiteY48" fmla="*/ 307360 h 501607"/>
                <a:gd name="connsiteX49" fmla="*/ 766357 w 823912"/>
                <a:gd name="connsiteY49" fmla="*/ 313922 h 501607"/>
                <a:gd name="connsiteX50" fmla="*/ 759779 w 823912"/>
                <a:gd name="connsiteY50" fmla="*/ 319392 h 501607"/>
                <a:gd name="connsiteX51" fmla="*/ 753203 w 823912"/>
                <a:gd name="connsiteY51" fmla="*/ 324861 h 501607"/>
                <a:gd name="connsiteX52" fmla="*/ 745528 w 823912"/>
                <a:gd name="connsiteY52" fmla="*/ 330329 h 501607"/>
                <a:gd name="connsiteX53" fmla="*/ 738402 w 823912"/>
                <a:gd name="connsiteY53" fmla="*/ 335252 h 501607"/>
                <a:gd name="connsiteX54" fmla="*/ 730180 w 823912"/>
                <a:gd name="connsiteY54" fmla="*/ 339627 h 501607"/>
                <a:gd name="connsiteX55" fmla="*/ 722505 w 823912"/>
                <a:gd name="connsiteY55" fmla="*/ 343456 h 501607"/>
                <a:gd name="connsiteX56" fmla="*/ 714832 w 823912"/>
                <a:gd name="connsiteY56" fmla="*/ 347283 h 501607"/>
                <a:gd name="connsiteX57" fmla="*/ 706061 w 823912"/>
                <a:gd name="connsiteY57" fmla="*/ 351112 h 501607"/>
                <a:gd name="connsiteX58" fmla="*/ 697839 w 823912"/>
                <a:gd name="connsiteY58" fmla="*/ 353847 h 501607"/>
                <a:gd name="connsiteX59" fmla="*/ 688520 w 823912"/>
                <a:gd name="connsiteY59" fmla="*/ 356582 h 501607"/>
                <a:gd name="connsiteX60" fmla="*/ 679750 w 823912"/>
                <a:gd name="connsiteY60" fmla="*/ 358769 h 501607"/>
                <a:gd name="connsiteX61" fmla="*/ 0 w 823912"/>
                <a:gd name="connsiteY61" fmla="*/ 501607 h 501607"/>
                <a:gd name="connsiteX62" fmla="*/ 0 w 823912"/>
                <a:gd name="connsiteY62" fmla="*/ 239776 h 501607"/>
                <a:gd name="connsiteX63" fmla="*/ 15818 w 823912"/>
                <a:gd name="connsiteY63" fmla="*/ 237038 h 501607"/>
                <a:gd name="connsiteX64" fmla="*/ 78739 w 823912"/>
                <a:gd name="connsiteY64" fmla="*/ 224953 h 501607"/>
                <a:gd name="connsiteX65" fmla="*/ 142206 w 823912"/>
                <a:gd name="connsiteY65" fmla="*/ 212318 h 501607"/>
                <a:gd name="connsiteX66" fmla="*/ 205674 w 823912"/>
                <a:gd name="connsiteY66" fmla="*/ 198584 h 501607"/>
                <a:gd name="connsiteX67" fmla="*/ 268046 w 823912"/>
                <a:gd name="connsiteY67" fmla="*/ 184851 h 501607"/>
                <a:gd name="connsiteX68" fmla="*/ 330967 w 823912"/>
                <a:gd name="connsiteY68" fmla="*/ 170017 h 501607"/>
                <a:gd name="connsiteX69" fmla="*/ 393341 w 823912"/>
                <a:gd name="connsiteY69" fmla="*/ 154637 h 501607"/>
                <a:gd name="connsiteX70" fmla="*/ 455712 w 823912"/>
                <a:gd name="connsiteY70" fmla="*/ 138155 h 501607"/>
                <a:gd name="connsiteX71" fmla="*/ 486900 w 823912"/>
                <a:gd name="connsiteY71" fmla="*/ 129915 h 501607"/>
                <a:gd name="connsiteX72" fmla="*/ 518086 w 823912"/>
                <a:gd name="connsiteY72" fmla="*/ 120577 h 501607"/>
                <a:gd name="connsiteX73" fmla="*/ 549272 w 823912"/>
                <a:gd name="connsiteY73" fmla="*/ 111237 h 501607"/>
                <a:gd name="connsiteX74" fmla="*/ 579912 w 823912"/>
                <a:gd name="connsiteY74" fmla="*/ 101348 h 501607"/>
                <a:gd name="connsiteX75" fmla="*/ 547631 w 823912"/>
                <a:gd name="connsiteY75" fmla="*/ 103547 h 501607"/>
                <a:gd name="connsiteX76" fmla="*/ 515350 w 823912"/>
                <a:gd name="connsiteY76" fmla="*/ 106294 h 501607"/>
                <a:gd name="connsiteX77" fmla="*/ 483069 w 823912"/>
                <a:gd name="connsiteY77" fmla="*/ 110138 h 501607"/>
                <a:gd name="connsiteX78" fmla="*/ 451336 w 823912"/>
                <a:gd name="connsiteY78" fmla="*/ 113435 h 501607"/>
                <a:gd name="connsiteX79" fmla="*/ 387322 w 823912"/>
                <a:gd name="connsiteY79" fmla="*/ 121674 h 501607"/>
                <a:gd name="connsiteX80" fmla="*/ 323308 w 823912"/>
                <a:gd name="connsiteY80" fmla="*/ 131014 h 501607"/>
                <a:gd name="connsiteX81" fmla="*/ 259292 w 823912"/>
                <a:gd name="connsiteY81" fmla="*/ 140902 h 501607"/>
                <a:gd name="connsiteX82" fmla="*/ 195825 w 823912"/>
                <a:gd name="connsiteY82" fmla="*/ 151890 h 501607"/>
                <a:gd name="connsiteX83" fmla="*/ 132904 w 823912"/>
                <a:gd name="connsiteY83" fmla="*/ 162876 h 501607"/>
                <a:gd name="connsiteX84" fmla="*/ 69438 w 823912"/>
                <a:gd name="connsiteY84" fmla="*/ 174962 h 501607"/>
                <a:gd name="connsiteX85" fmla="*/ 6519 w 823912"/>
                <a:gd name="connsiteY85" fmla="*/ 187047 h 501607"/>
                <a:gd name="connsiteX86" fmla="*/ 0 w 823912"/>
                <a:gd name="connsiteY86" fmla="*/ 188470 h 501607"/>
                <a:gd name="connsiteX87" fmla="*/ 0 w 823912"/>
                <a:gd name="connsiteY87" fmla="*/ 131130 h 501607"/>
                <a:gd name="connsiteX88" fmla="*/ 604654 w 823912"/>
                <a:gd name="connsiteY88" fmla="*/ 3829 h 501607"/>
                <a:gd name="connsiteX89" fmla="*/ 613973 w 823912"/>
                <a:gd name="connsiteY89" fmla="*/ 2188 h 501607"/>
                <a:gd name="connsiteX90" fmla="*/ 622743 w 823912"/>
                <a:gd name="connsiteY90" fmla="*/ 1094 h 501607"/>
                <a:gd name="connsiteX91" fmla="*/ 632611 w 823912"/>
                <a:gd name="connsiteY91" fmla="*/ 547 h 501607"/>
                <a:gd name="connsiteX92" fmla="*/ 641380 w 823912"/>
                <a:gd name="connsiteY92" fmla="*/ 0 h 50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1607">
                  <a:moveTo>
                    <a:pt x="641380" y="0"/>
                  </a:moveTo>
                  <a:lnTo>
                    <a:pt x="650150" y="0"/>
                  </a:lnTo>
                  <a:lnTo>
                    <a:pt x="659469" y="1094"/>
                  </a:lnTo>
                  <a:lnTo>
                    <a:pt x="667691" y="1641"/>
                  </a:lnTo>
                  <a:lnTo>
                    <a:pt x="677010" y="3282"/>
                  </a:lnTo>
                  <a:lnTo>
                    <a:pt x="685232" y="4923"/>
                  </a:lnTo>
                  <a:lnTo>
                    <a:pt x="694002" y="8204"/>
                  </a:lnTo>
                  <a:lnTo>
                    <a:pt x="702224" y="10392"/>
                  </a:lnTo>
                  <a:lnTo>
                    <a:pt x="710446" y="13672"/>
                  </a:lnTo>
                  <a:lnTo>
                    <a:pt x="718668" y="16954"/>
                  </a:lnTo>
                  <a:lnTo>
                    <a:pt x="726343" y="20783"/>
                  </a:lnTo>
                  <a:lnTo>
                    <a:pt x="734016" y="24611"/>
                  </a:lnTo>
                  <a:lnTo>
                    <a:pt x="741143" y="29532"/>
                  </a:lnTo>
                  <a:lnTo>
                    <a:pt x="748269" y="34455"/>
                  </a:lnTo>
                  <a:lnTo>
                    <a:pt x="755394" y="39925"/>
                  </a:lnTo>
                  <a:lnTo>
                    <a:pt x="761972" y="45393"/>
                  </a:lnTo>
                  <a:lnTo>
                    <a:pt x="768550" y="51409"/>
                  </a:lnTo>
                  <a:lnTo>
                    <a:pt x="775127" y="57426"/>
                  </a:lnTo>
                  <a:lnTo>
                    <a:pt x="780608" y="63988"/>
                  </a:lnTo>
                  <a:lnTo>
                    <a:pt x="786090" y="71098"/>
                  </a:lnTo>
                  <a:lnTo>
                    <a:pt x="791024" y="77660"/>
                  </a:lnTo>
                  <a:lnTo>
                    <a:pt x="796505" y="85317"/>
                  </a:lnTo>
                  <a:lnTo>
                    <a:pt x="800890" y="92973"/>
                  </a:lnTo>
                  <a:lnTo>
                    <a:pt x="804727" y="100631"/>
                  </a:lnTo>
                  <a:lnTo>
                    <a:pt x="808564" y="109380"/>
                  </a:lnTo>
                  <a:lnTo>
                    <a:pt x="811853" y="117585"/>
                  </a:lnTo>
                  <a:lnTo>
                    <a:pt x="815143" y="125787"/>
                  </a:lnTo>
                  <a:lnTo>
                    <a:pt x="817883" y="135086"/>
                  </a:lnTo>
                  <a:lnTo>
                    <a:pt x="820075" y="143836"/>
                  </a:lnTo>
                  <a:lnTo>
                    <a:pt x="821719" y="153134"/>
                  </a:lnTo>
                  <a:lnTo>
                    <a:pt x="822816" y="162431"/>
                  </a:lnTo>
                  <a:lnTo>
                    <a:pt x="823365" y="171727"/>
                  </a:lnTo>
                  <a:lnTo>
                    <a:pt x="823912" y="180479"/>
                  </a:lnTo>
                  <a:lnTo>
                    <a:pt x="823365" y="189775"/>
                  </a:lnTo>
                  <a:lnTo>
                    <a:pt x="822816" y="198527"/>
                  </a:lnTo>
                  <a:lnTo>
                    <a:pt x="821719" y="206729"/>
                  </a:lnTo>
                  <a:lnTo>
                    <a:pt x="820624" y="216028"/>
                  </a:lnTo>
                  <a:lnTo>
                    <a:pt x="818431" y="224230"/>
                  </a:lnTo>
                  <a:lnTo>
                    <a:pt x="816237" y="232982"/>
                  </a:lnTo>
                  <a:lnTo>
                    <a:pt x="812949" y="241185"/>
                  </a:lnTo>
                  <a:lnTo>
                    <a:pt x="810209" y="249934"/>
                  </a:lnTo>
                  <a:lnTo>
                    <a:pt x="806920" y="257592"/>
                  </a:lnTo>
                  <a:lnTo>
                    <a:pt x="803083" y="265247"/>
                  </a:lnTo>
                  <a:lnTo>
                    <a:pt x="798698" y="272905"/>
                  </a:lnTo>
                  <a:lnTo>
                    <a:pt x="794312" y="280015"/>
                  </a:lnTo>
                  <a:lnTo>
                    <a:pt x="788830" y="287124"/>
                  </a:lnTo>
                  <a:lnTo>
                    <a:pt x="783898" y="294235"/>
                  </a:lnTo>
                  <a:lnTo>
                    <a:pt x="778417" y="300797"/>
                  </a:lnTo>
                  <a:lnTo>
                    <a:pt x="772386" y="307360"/>
                  </a:lnTo>
                  <a:lnTo>
                    <a:pt x="766357" y="313922"/>
                  </a:lnTo>
                  <a:lnTo>
                    <a:pt x="759779" y="319392"/>
                  </a:lnTo>
                  <a:lnTo>
                    <a:pt x="753203" y="324861"/>
                  </a:lnTo>
                  <a:lnTo>
                    <a:pt x="745528" y="330329"/>
                  </a:lnTo>
                  <a:lnTo>
                    <a:pt x="738402" y="335252"/>
                  </a:lnTo>
                  <a:lnTo>
                    <a:pt x="730180" y="339627"/>
                  </a:lnTo>
                  <a:lnTo>
                    <a:pt x="722505" y="343456"/>
                  </a:lnTo>
                  <a:lnTo>
                    <a:pt x="714832" y="347283"/>
                  </a:lnTo>
                  <a:lnTo>
                    <a:pt x="706061" y="351112"/>
                  </a:lnTo>
                  <a:lnTo>
                    <a:pt x="697839" y="353847"/>
                  </a:lnTo>
                  <a:lnTo>
                    <a:pt x="688520" y="356582"/>
                  </a:lnTo>
                  <a:lnTo>
                    <a:pt x="679750" y="358769"/>
                  </a:lnTo>
                  <a:lnTo>
                    <a:pt x="0" y="501607"/>
                  </a:lnTo>
                  <a:lnTo>
                    <a:pt x="0" y="239776"/>
                  </a:lnTo>
                  <a:lnTo>
                    <a:pt x="15818" y="237038"/>
                  </a:lnTo>
                  <a:lnTo>
                    <a:pt x="78739" y="224953"/>
                  </a:lnTo>
                  <a:lnTo>
                    <a:pt x="142206" y="212318"/>
                  </a:lnTo>
                  <a:lnTo>
                    <a:pt x="205674" y="198584"/>
                  </a:lnTo>
                  <a:lnTo>
                    <a:pt x="268046" y="184851"/>
                  </a:lnTo>
                  <a:lnTo>
                    <a:pt x="330967" y="170017"/>
                  </a:lnTo>
                  <a:lnTo>
                    <a:pt x="393341" y="154637"/>
                  </a:lnTo>
                  <a:lnTo>
                    <a:pt x="455712" y="138155"/>
                  </a:lnTo>
                  <a:lnTo>
                    <a:pt x="486900" y="129915"/>
                  </a:lnTo>
                  <a:lnTo>
                    <a:pt x="518086" y="120577"/>
                  </a:lnTo>
                  <a:lnTo>
                    <a:pt x="549272" y="111237"/>
                  </a:lnTo>
                  <a:lnTo>
                    <a:pt x="579912" y="101348"/>
                  </a:lnTo>
                  <a:lnTo>
                    <a:pt x="547631" y="103547"/>
                  </a:lnTo>
                  <a:lnTo>
                    <a:pt x="515350" y="106294"/>
                  </a:lnTo>
                  <a:lnTo>
                    <a:pt x="483069" y="110138"/>
                  </a:lnTo>
                  <a:lnTo>
                    <a:pt x="451336" y="113435"/>
                  </a:lnTo>
                  <a:lnTo>
                    <a:pt x="387322" y="121674"/>
                  </a:lnTo>
                  <a:lnTo>
                    <a:pt x="323308" y="131014"/>
                  </a:lnTo>
                  <a:lnTo>
                    <a:pt x="259292" y="140902"/>
                  </a:lnTo>
                  <a:lnTo>
                    <a:pt x="195825" y="151890"/>
                  </a:lnTo>
                  <a:lnTo>
                    <a:pt x="132904" y="162876"/>
                  </a:lnTo>
                  <a:lnTo>
                    <a:pt x="69438" y="174962"/>
                  </a:lnTo>
                  <a:lnTo>
                    <a:pt x="6519" y="187047"/>
                  </a:lnTo>
                  <a:lnTo>
                    <a:pt x="0" y="188470"/>
                  </a:lnTo>
                  <a:lnTo>
                    <a:pt x="0" y="131130"/>
                  </a:lnTo>
                  <a:lnTo>
                    <a:pt x="604654" y="3829"/>
                  </a:lnTo>
                  <a:lnTo>
                    <a:pt x="613973" y="2188"/>
                  </a:lnTo>
                  <a:lnTo>
                    <a:pt x="622743" y="1094"/>
                  </a:lnTo>
                  <a:lnTo>
                    <a:pt x="632611" y="547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135826" y="2885944"/>
              <a:ext cx="823774" cy="503369"/>
            </a:xfrm>
            <a:custGeom>
              <a:avLst/>
              <a:gdLst>
                <a:gd name="connsiteX0" fmla="*/ 641380 w 823912"/>
                <a:gd name="connsiteY0" fmla="*/ 0 h 503724"/>
                <a:gd name="connsiteX1" fmla="*/ 650150 w 823912"/>
                <a:gd name="connsiteY1" fmla="*/ 0 h 503724"/>
                <a:gd name="connsiteX2" fmla="*/ 659469 w 823912"/>
                <a:gd name="connsiteY2" fmla="*/ 1099 h 503724"/>
                <a:gd name="connsiteX3" fmla="*/ 667691 w 823912"/>
                <a:gd name="connsiteY3" fmla="*/ 1648 h 503724"/>
                <a:gd name="connsiteX4" fmla="*/ 677010 w 823912"/>
                <a:gd name="connsiteY4" fmla="*/ 3296 h 503724"/>
                <a:gd name="connsiteX5" fmla="*/ 685232 w 823912"/>
                <a:gd name="connsiteY5" fmla="*/ 4943 h 503724"/>
                <a:gd name="connsiteX6" fmla="*/ 694002 w 823912"/>
                <a:gd name="connsiteY6" fmla="*/ 8239 h 503724"/>
                <a:gd name="connsiteX7" fmla="*/ 702224 w 823912"/>
                <a:gd name="connsiteY7" fmla="*/ 10435 h 503724"/>
                <a:gd name="connsiteX8" fmla="*/ 710446 w 823912"/>
                <a:gd name="connsiteY8" fmla="*/ 13731 h 503724"/>
                <a:gd name="connsiteX9" fmla="*/ 718668 w 823912"/>
                <a:gd name="connsiteY9" fmla="*/ 17027 h 503724"/>
                <a:gd name="connsiteX10" fmla="*/ 726343 w 823912"/>
                <a:gd name="connsiteY10" fmla="*/ 20871 h 503724"/>
                <a:gd name="connsiteX11" fmla="*/ 734016 w 823912"/>
                <a:gd name="connsiteY11" fmla="*/ 24715 h 503724"/>
                <a:gd name="connsiteX12" fmla="*/ 741143 w 823912"/>
                <a:gd name="connsiteY12" fmla="*/ 30207 h 503724"/>
                <a:gd name="connsiteX13" fmla="*/ 748269 w 823912"/>
                <a:gd name="connsiteY13" fmla="*/ 34600 h 503724"/>
                <a:gd name="connsiteX14" fmla="*/ 755394 w 823912"/>
                <a:gd name="connsiteY14" fmla="*/ 40092 h 503724"/>
                <a:gd name="connsiteX15" fmla="*/ 761972 w 823912"/>
                <a:gd name="connsiteY15" fmla="*/ 45584 h 503724"/>
                <a:gd name="connsiteX16" fmla="*/ 768550 w 823912"/>
                <a:gd name="connsiteY16" fmla="*/ 51627 h 503724"/>
                <a:gd name="connsiteX17" fmla="*/ 775127 w 823912"/>
                <a:gd name="connsiteY17" fmla="*/ 57667 h 503724"/>
                <a:gd name="connsiteX18" fmla="*/ 780608 w 823912"/>
                <a:gd name="connsiteY18" fmla="*/ 64259 h 503724"/>
                <a:gd name="connsiteX19" fmla="*/ 786090 w 823912"/>
                <a:gd name="connsiteY19" fmla="*/ 71398 h 503724"/>
                <a:gd name="connsiteX20" fmla="*/ 791024 w 823912"/>
                <a:gd name="connsiteY20" fmla="*/ 78537 h 503724"/>
                <a:gd name="connsiteX21" fmla="*/ 796505 w 823912"/>
                <a:gd name="connsiteY21" fmla="*/ 85676 h 503724"/>
                <a:gd name="connsiteX22" fmla="*/ 800890 w 823912"/>
                <a:gd name="connsiteY22" fmla="*/ 93367 h 503724"/>
                <a:gd name="connsiteX23" fmla="*/ 804727 w 823912"/>
                <a:gd name="connsiteY23" fmla="*/ 101055 h 503724"/>
                <a:gd name="connsiteX24" fmla="*/ 808564 w 823912"/>
                <a:gd name="connsiteY24" fmla="*/ 109843 h 503724"/>
                <a:gd name="connsiteX25" fmla="*/ 811853 w 823912"/>
                <a:gd name="connsiteY25" fmla="*/ 118080 h 503724"/>
                <a:gd name="connsiteX26" fmla="*/ 815143 w 823912"/>
                <a:gd name="connsiteY26" fmla="*/ 126319 h 503724"/>
                <a:gd name="connsiteX27" fmla="*/ 817883 w 823912"/>
                <a:gd name="connsiteY27" fmla="*/ 135655 h 503724"/>
                <a:gd name="connsiteX28" fmla="*/ 820075 w 823912"/>
                <a:gd name="connsiteY28" fmla="*/ 144443 h 503724"/>
                <a:gd name="connsiteX29" fmla="*/ 821719 w 823912"/>
                <a:gd name="connsiteY29" fmla="*/ 153779 h 503724"/>
                <a:gd name="connsiteX30" fmla="*/ 822816 w 823912"/>
                <a:gd name="connsiteY30" fmla="*/ 163116 h 503724"/>
                <a:gd name="connsiteX31" fmla="*/ 823365 w 823912"/>
                <a:gd name="connsiteY31" fmla="*/ 172452 h 503724"/>
                <a:gd name="connsiteX32" fmla="*/ 823912 w 823912"/>
                <a:gd name="connsiteY32" fmla="*/ 181240 h 503724"/>
                <a:gd name="connsiteX33" fmla="*/ 823365 w 823912"/>
                <a:gd name="connsiteY33" fmla="*/ 190027 h 503724"/>
                <a:gd name="connsiteX34" fmla="*/ 822816 w 823912"/>
                <a:gd name="connsiteY34" fmla="*/ 199364 h 503724"/>
                <a:gd name="connsiteX35" fmla="*/ 821719 w 823912"/>
                <a:gd name="connsiteY35" fmla="*/ 207603 h 503724"/>
                <a:gd name="connsiteX36" fmla="*/ 820624 w 823912"/>
                <a:gd name="connsiteY36" fmla="*/ 216939 h 503724"/>
                <a:gd name="connsiteX37" fmla="*/ 818431 w 823912"/>
                <a:gd name="connsiteY37" fmla="*/ 225176 h 503724"/>
                <a:gd name="connsiteX38" fmla="*/ 816237 w 823912"/>
                <a:gd name="connsiteY38" fmla="*/ 233964 h 503724"/>
                <a:gd name="connsiteX39" fmla="*/ 812949 w 823912"/>
                <a:gd name="connsiteY39" fmla="*/ 242203 h 503724"/>
                <a:gd name="connsiteX40" fmla="*/ 810209 w 823912"/>
                <a:gd name="connsiteY40" fmla="*/ 250440 h 503724"/>
                <a:gd name="connsiteX41" fmla="*/ 806920 w 823912"/>
                <a:gd name="connsiteY41" fmla="*/ 258679 h 503724"/>
                <a:gd name="connsiteX42" fmla="*/ 803083 w 823912"/>
                <a:gd name="connsiteY42" fmla="*/ 266367 h 503724"/>
                <a:gd name="connsiteX43" fmla="*/ 798698 w 823912"/>
                <a:gd name="connsiteY43" fmla="*/ 274056 h 503724"/>
                <a:gd name="connsiteX44" fmla="*/ 794312 w 823912"/>
                <a:gd name="connsiteY44" fmla="*/ 281196 h 503724"/>
                <a:gd name="connsiteX45" fmla="*/ 788830 w 823912"/>
                <a:gd name="connsiteY45" fmla="*/ 288336 h 503724"/>
                <a:gd name="connsiteX46" fmla="*/ 783898 w 823912"/>
                <a:gd name="connsiteY46" fmla="*/ 295475 h 503724"/>
                <a:gd name="connsiteX47" fmla="*/ 778417 w 823912"/>
                <a:gd name="connsiteY47" fmla="*/ 302067 h 503724"/>
                <a:gd name="connsiteX48" fmla="*/ 772386 w 823912"/>
                <a:gd name="connsiteY48" fmla="*/ 308656 h 503724"/>
                <a:gd name="connsiteX49" fmla="*/ 766357 w 823912"/>
                <a:gd name="connsiteY49" fmla="*/ 315247 h 503724"/>
                <a:gd name="connsiteX50" fmla="*/ 759779 w 823912"/>
                <a:gd name="connsiteY50" fmla="*/ 320739 h 503724"/>
                <a:gd name="connsiteX51" fmla="*/ 753203 w 823912"/>
                <a:gd name="connsiteY51" fmla="*/ 326231 h 503724"/>
                <a:gd name="connsiteX52" fmla="*/ 745528 w 823912"/>
                <a:gd name="connsiteY52" fmla="*/ 331175 h 503724"/>
                <a:gd name="connsiteX53" fmla="*/ 738402 w 823912"/>
                <a:gd name="connsiteY53" fmla="*/ 336667 h 503724"/>
                <a:gd name="connsiteX54" fmla="*/ 730180 w 823912"/>
                <a:gd name="connsiteY54" fmla="*/ 341060 h 503724"/>
                <a:gd name="connsiteX55" fmla="*/ 722505 w 823912"/>
                <a:gd name="connsiteY55" fmla="*/ 344904 h 503724"/>
                <a:gd name="connsiteX56" fmla="*/ 714832 w 823912"/>
                <a:gd name="connsiteY56" fmla="*/ 348748 h 503724"/>
                <a:gd name="connsiteX57" fmla="*/ 706061 w 823912"/>
                <a:gd name="connsiteY57" fmla="*/ 352044 h 503724"/>
                <a:gd name="connsiteX58" fmla="*/ 697839 w 823912"/>
                <a:gd name="connsiteY58" fmla="*/ 355339 h 503724"/>
                <a:gd name="connsiteX59" fmla="*/ 688520 w 823912"/>
                <a:gd name="connsiteY59" fmla="*/ 358085 h 503724"/>
                <a:gd name="connsiteX60" fmla="*/ 679750 w 823912"/>
                <a:gd name="connsiteY60" fmla="*/ 360283 h 503724"/>
                <a:gd name="connsiteX61" fmla="*/ 0 w 823912"/>
                <a:gd name="connsiteY61" fmla="*/ 503724 h 503724"/>
                <a:gd name="connsiteX62" fmla="*/ 0 w 823912"/>
                <a:gd name="connsiteY62" fmla="*/ 237853 h 503724"/>
                <a:gd name="connsiteX63" fmla="*/ 15818 w 823912"/>
                <a:gd name="connsiteY63" fmla="*/ 235153 h 503724"/>
                <a:gd name="connsiteX64" fmla="*/ 78739 w 823912"/>
                <a:gd name="connsiteY64" fmla="*/ 223235 h 503724"/>
                <a:gd name="connsiteX65" fmla="*/ 142206 w 823912"/>
                <a:gd name="connsiteY65" fmla="*/ 210234 h 503724"/>
                <a:gd name="connsiteX66" fmla="*/ 205674 w 823912"/>
                <a:gd name="connsiteY66" fmla="*/ 197774 h 503724"/>
                <a:gd name="connsiteX67" fmla="*/ 268046 w 823912"/>
                <a:gd name="connsiteY67" fmla="*/ 183690 h 503724"/>
                <a:gd name="connsiteX68" fmla="*/ 330967 w 823912"/>
                <a:gd name="connsiteY68" fmla="*/ 169063 h 503724"/>
                <a:gd name="connsiteX69" fmla="*/ 393341 w 823912"/>
                <a:gd name="connsiteY69" fmla="*/ 154437 h 503724"/>
                <a:gd name="connsiteX70" fmla="*/ 455712 w 823912"/>
                <a:gd name="connsiteY70" fmla="*/ 138185 h 503724"/>
                <a:gd name="connsiteX71" fmla="*/ 486900 w 823912"/>
                <a:gd name="connsiteY71" fmla="*/ 128975 h 503724"/>
                <a:gd name="connsiteX72" fmla="*/ 518086 w 823912"/>
                <a:gd name="connsiteY72" fmla="*/ 120308 h 503724"/>
                <a:gd name="connsiteX73" fmla="*/ 549272 w 823912"/>
                <a:gd name="connsiteY73" fmla="*/ 111641 h 503724"/>
                <a:gd name="connsiteX74" fmla="*/ 579912 w 823912"/>
                <a:gd name="connsiteY74" fmla="*/ 101347 h 503724"/>
                <a:gd name="connsiteX75" fmla="*/ 547631 w 823912"/>
                <a:gd name="connsiteY75" fmla="*/ 104056 h 503724"/>
                <a:gd name="connsiteX76" fmla="*/ 515350 w 823912"/>
                <a:gd name="connsiteY76" fmla="*/ 106765 h 503724"/>
                <a:gd name="connsiteX77" fmla="*/ 483069 w 823912"/>
                <a:gd name="connsiteY77" fmla="*/ 110015 h 503724"/>
                <a:gd name="connsiteX78" fmla="*/ 451336 w 823912"/>
                <a:gd name="connsiteY78" fmla="*/ 113806 h 503724"/>
                <a:gd name="connsiteX79" fmla="*/ 387322 w 823912"/>
                <a:gd name="connsiteY79" fmla="*/ 121391 h 503724"/>
                <a:gd name="connsiteX80" fmla="*/ 323308 w 823912"/>
                <a:gd name="connsiteY80" fmla="*/ 130600 h 503724"/>
                <a:gd name="connsiteX81" fmla="*/ 259292 w 823912"/>
                <a:gd name="connsiteY81" fmla="*/ 140352 h 503724"/>
                <a:gd name="connsiteX82" fmla="*/ 195825 w 823912"/>
                <a:gd name="connsiteY82" fmla="*/ 150644 h 503724"/>
                <a:gd name="connsiteX83" fmla="*/ 132904 w 823912"/>
                <a:gd name="connsiteY83" fmla="*/ 162020 h 503724"/>
                <a:gd name="connsiteX84" fmla="*/ 69438 w 823912"/>
                <a:gd name="connsiteY84" fmla="*/ 173938 h 503724"/>
                <a:gd name="connsiteX85" fmla="*/ 6519 w 823912"/>
                <a:gd name="connsiteY85" fmla="*/ 186399 h 503724"/>
                <a:gd name="connsiteX86" fmla="*/ 0 w 823912"/>
                <a:gd name="connsiteY86" fmla="*/ 187746 h 503724"/>
                <a:gd name="connsiteX87" fmla="*/ 0 w 823912"/>
                <a:gd name="connsiteY87" fmla="*/ 131439 h 503724"/>
                <a:gd name="connsiteX88" fmla="*/ 604654 w 823912"/>
                <a:gd name="connsiteY88" fmla="*/ 3844 h 503724"/>
                <a:gd name="connsiteX89" fmla="*/ 613973 w 823912"/>
                <a:gd name="connsiteY89" fmla="*/ 2196 h 503724"/>
                <a:gd name="connsiteX90" fmla="*/ 622743 w 823912"/>
                <a:gd name="connsiteY90" fmla="*/ 1099 h 503724"/>
                <a:gd name="connsiteX91" fmla="*/ 632611 w 823912"/>
                <a:gd name="connsiteY91" fmla="*/ 550 h 503724"/>
                <a:gd name="connsiteX92" fmla="*/ 641380 w 823912"/>
                <a:gd name="connsiteY92" fmla="*/ 0 h 503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823912" h="503724">
                  <a:moveTo>
                    <a:pt x="641380" y="0"/>
                  </a:moveTo>
                  <a:lnTo>
                    <a:pt x="650150" y="0"/>
                  </a:lnTo>
                  <a:lnTo>
                    <a:pt x="659469" y="1099"/>
                  </a:lnTo>
                  <a:lnTo>
                    <a:pt x="667691" y="1648"/>
                  </a:lnTo>
                  <a:lnTo>
                    <a:pt x="677010" y="3296"/>
                  </a:lnTo>
                  <a:lnTo>
                    <a:pt x="685232" y="4943"/>
                  </a:lnTo>
                  <a:lnTo>
                    <a:pt x="694002" y="8239"/>
                  </a:lnTo>
                  <a:lnTo>
                    <a:pt x="702224" y="10435"/>
                  </a:lnTo>
                  <a:lnTo>
                    <a:pt x="710446" y="13731"/>
                  </a:lnTo>
                  <a:lnTo>
                    <a:pt x="718668" y="17027"/>
                  </a:lnTo>
                  <a:lnTo>
                    <a:pt x="726343" y="20871"/>
                  </a:lnTo>
                  <a:lnTo>
                    <a:pt x="734016" y="24715"/>
                  </a:lnTo>
                  <a:lnTo>
                    <a:pt x="741143" y="30207"/>
                  </a:lnTo>
                  <a:lnTo>
                    <a:pt x="748269" y="34600"/>
                  </a:lnTo>
                  <a:lnTo>
                    <a:pt x="755394" y="40092"/>
                  </a:lnTo>
                  <a:lnTo>
                    <a:pt x="761972" y="45584"/>
                  </a:lnTo>
                  <a:lnTo>
                    <a:pt x="768550" y="51627"/>
                  </a:lnTo>
                  <a:lnTo>
                    <a:pt x="775127" y="57667"/>
                  </a:lnTo>
                  <a:lnTo>
                    <a:pt x="780608" y="64259"/>
                  </a:lnTo>
                  <a:lnTo>
                    <a:pt x="786090" y="71398"/>
                  </a:lnTo>
                  <a:lnTo>
                    <a:pt x="791024" y="78537"/>
                  </a:lnTo>
                  <a:lnTo>
                    <a:pt x="796505" y="85676"/>
                  </a:lnTo>
                  <a:lnTo>
                    <a:pt x="800890" y="93367"/>
                  </a:lnTo>
                  <a:lnTo>
                    <a:pt x="804727" y="101055"/>
                  </a:lnTo>
                  <a:lnTo>
                    <a:pt x="808564" y="109843"/>
                  </a:lnTo>
                  <a:lnTo>
                    <a:pt x="811853" y="118080"/>
                  </a:lnTo>
                  <a:lnTo>
                    <a:pt x="815143" y="126319"/>
                  </a:lnTo>
                  <a:lnTo>
                    <a:pt x="817883" y="135655"/>
                  </a:lnTo>
                  <a:lnTo>
                    <a:pt x="820075" y="144443"/>
                  </a:lnTo>
                  <a:lnTo>
                    <a:pt x="821719" y="153779"/>
                  </a:lnTo>
                  <a:lnTo>
                    <a:pt x="822816" y="163116"/>
                  </a:lnTo>
                  <a:lnTo>
                    <a:pt x="823365" y="172452"/>
                  </a:lnTo>
                  <a:lnTo>
                    <a:pt x="823912" y="181240"/>
                  </a:lnTo>
                  <a:lnTo>
                    <a:pt x="823365" y="190027"/>
                  </a:lnTo>
                  <a:lnTo>
                    <a:pt x="822816" y="199364"/>
                  </a:lnTo>
                  <a:lnTo>
                    <a:pt x="821719" y="207603"/>
                  </a:lnTo>
                  <a:lnTo>
                    <a:pt x="820624" y="216939"/>
                  </a:lnTo>
                  <a:lnTo>
                    <a:pt x="818431" y="225176"/>
                  </a:lnTo>
                  <a:lnTo>
                    <a:pt x="816237" y="233964"/>
                  </a:lnTo>
                  <a:lnTo>
                    <a:pt x="812949" y="242203"/>
                  </a:lnTo>
                  <a:lnTo>
                    <a:pt x="810209" y="250440"/>
                  </a:lnTo>
                  <a:lnTo>
                    <a:pt x="806920" y="258679"/>
                  </a:lnTo>
                  <a:lnTo>
                    <a:pt x="803083" y="266367"/>
                  </a:lnTo>
                  <a:lnTo>
                    <a:pt x="798698" y="274056"/>
                  </a:lnTo>
                  <a:lnTo>
                    <a:pt x="794312" y="281196"/>
                  </a:lnTo>
                  <a:lnTo>
                    <a:pt x="788830" y="288336"/>
                  </a:lnTo>
                  <a:lnTo>
                    <a:pt x="783898" y="295475"/>
                  </a:lnTo>
                  <a:lnTo>
                    <a:pt x="778417" y="302067"/>
                  </a:lnTo>
                  <a:lnTo>
                    <a:pt x="772386" y="308656"/>
                  </a:lnTo>
                  <a:lnTo>
                    <a:pt x="766357" y="315247"/>
                  </a:lnTo>
                  <a:lnTo>
                    <a:pt x="759779" y="320739"/>
                  </a:lnTo>
                  <a:lnTo>
                    <a:pt x="753203" y="326231"/>
                  </a:lnTo>
                  <a:lnTo>
                    <a:pt x="745528" y="331175"/>
                  </a:lnTo>
                  <a:lnTo>
                    <a:pt x="738402" y="336667"/>
                  </a:lnTo>
                  <a:lnTo>
                    <a:pt x="730180" y="341060"/>
                  </a:lnTo>
                  <a:lnTo>
                    <a:pt x="722505" y="344904"/>
                  </a:lnTo>
                  <a:lnTo>
                    <a:pt x="714832" y="348748"/>
                  </a:lnTo>
                  <a:lnTo>
                    <a:pt x="706061" y="352044"/>
                  </a:lnTo>
                  <a:lnTo>
                    <a:pt x="697839" y="355339"/>
                  </a:lnTo>
                  <a:lnTo>
                    <a:pt x="688520" y="358085"/>
                  </a:lnTo>
                  <a:lnTo>
                    <a:pt x="679750" y="360283"/>
                  </a:lnTo>
                  <a:lnTo>
                    <a:pt x="0" y="503724"/>
                  </a:lnTo>
                  <a:lnTo>
                    <a:pt x="0" y="237853"/>
                  </a:lnTo>
                  <a:lnTo>
                    <a:pt x="15818" y="235153"/>
                  </a:lnTo>
                  <a:lnTo>
                    <a:pt x="78739" y="223235"/>
                  </a:lnTo>
                  <a:lnTo>
                    <a:pt x="142206" y="210234"/>
                  </a:lnTo>
                  <a:lnTo>
                    <a:pt x="205674" y="197774"/>
                  </a:lnTo>
                  <a:lnTo>
                    <a:pt x="268046" y="183690"/>
                  </a:lnTo>
                  <a:lnTo>
                    <a:pt x="330967" y="169063"/>
                  </a:lnTo>
                  <a:lnTo>
                    <a:pt x="393341" y="154437"/>
                  </a:lnTo>
                  <a:lnTo>
                    <a:pt x="455712" y="138185"/>
                  </a:lnTo>
                  <a:lnTo>
                    <a:pt x="486900" y="128975"/>
                  </a:lnTo>
                  <a:lnTo>
                    <a:pt x="518086" y="120308"/>
                  </a:lnTo>
                  <a:lnTo>
                    <a:pt x="549272" y="111641"/>
                  </a:lnTo>
                  <a:lnTo>
                    <a:pt x="579912" y="101347"/>
                  </a:lnTo>
                  <a:lnTo>
                    <a:pt x="547631" y="104056"/>
                  </a:lnTo>
                  <a:lnTo>
                    <a:pt x="515350" y="106765"/>
                  </a:lnTo>
                  <a:lnTo>
                    <a:pt x="483069" y="110015"/>
                  </a:lnTo>
                  <a:lnTo>
                    <a:pt x="451336" y="113806"/>
                  </a:lnTo>
                  <a:lnTo>
                    <a:pt x="387322" y="121391"/>
                  </a:lnTo>
                  <a:lnTo>
                    <a:pt x="323308" y="130600"/>
                  </a:lnTo>
                  <a:lnTo>
                    <a:pt x="259292" y="140352"/>
                  </a:lnTo>
                  <a:lnTo>
                    <a:pt x="195825" y="150644"/>
                  </a:lnTo>
                  <a:lnTo>
                    <a:pt x="132904" y="162020"/>
                  </a:lnTo>
                  <a:lnTo>
                    <a:pt x="69438" y="173938"/>
                  </a:lnTo>
                  <a:lnTo>
                    <a:pt x="6519" y="186399"/>
                  </a:lnTo>
                  <a:lnTo>
                    <a:pt x="0" y="187746"/>
                  </a:lnTo>
                  <a:lnTo>
                    <a:pt x="0" y="131439"/>
                  </a:lnTo>
                  <a:lnTo>
                    <a:pt x="604654" y="3844"/>
                  </a:lnTo>
                  <a:lnTo>
                    <a:pt x="613973" y="2196"/>
                  </a:lnTo>
                  <a:lnTo>
                    <a:pt x="622743" y="1099"/>
                  </a:lnTo>
                  <a:lnTo>
                    <a:pt x="632611" y="550"/>
                  </a:lnTo>
                  <a:lnTo>
                    <a:pt x="64138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134238" y="3389313"/>
              <a:ext cx="1588" cy="0"/>
            </a:xfrm>
            <a:custGeom>
              <a:avLst/>
              <a:gdLst>
                <a:gd name="connsiteX0" fmla="*/ 1450 w 1450"/>
                <a:gd name="connsiteY0" fmla="*/ 0 h 306"/>
                <a:gd name="connsiteX1" fmla="*/ 1450 w 1450"/>
                <a:gd name="connsiteY1" fmla="*/ 306 h 306"/>
                <a:gd name="connsiteX2" fmla="*/ 0 w 1450"/>
                <a:gd name="connsiteY2" fmla="*/ 306 h 306"/>
                <a:gd name="connsiteX3" fmla="*/ 1450 w 1450"/>
                <a:gd name="connsiteY3" fmla="*/ 0 h 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50" h="306">
                  <a:moveTo>
                    <a:pt x="1450" y="0"/>
                  </a:moveTo>
                  <a:lnTo>
                    <a:pt x="1450" y="306"/>
                  </a:lnTo>
                  <a:lnTo>
                    <a:pt x="0" y="306"/>
                  </a:lnTo>
                  <a:lnTo>
                    <a:pt x="1450" y="0"/>
                  </a:lnTo>
                  <a:close/>
                </a:path>
              </a:pathLst>
            </a:cu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" name="组合 67"/>
          <p:cNvGrpSpPr/>
          <p:nvPr/>
        </p:nvGrpSpPr>
        <p:grpSpPr>
          <a:xfrm>
            <a:off x="5271597" y="3849688"/>
            <a:ext cx="783929" cy="1899540"/>
            <a:chOff x="5272283" y="3468688"/>
            <a:chExt cx="784031" cy="1899540"/>
          </a:xfrm>
          <a:solidFill>
            <a:srgbClr val="3A3A3A"/>
          </a:solidFill>
        </p:grpSpPr>
        <p:sp>
          <p:nvSpPr>
            <p:cNvPr id="24" name="任意多边形 23"/>
            <p:cNvSpPr/>
            <p:nvPr/>
          </p:nvSpPr>
          <p:spPr>
            <a:xfrm>
              <a:off x="5272283" y="3468688"/>
              <a:ext cx="485806" cy="68507"/>
            </a:xfrm>
            <a:custGeom>
              <a:avLst/>
              <a:gdLst>
                <a:gd name="connsiteX0" fmla="*/ 0 w 485806"/>
                <a:gd name="connsiteY0" fmla="*/ 0 h 68507"/>
                <a:gd name="connsiteX1" fmla="*/ 485806 w 485806"/>
                <a:gd name="connsiteY1" fmla="*/ 0 h 68507"/>
                <a:gd name="connsiteX2" fmla="*/ 179375 w 485806"/>
                <a:gd name="connsiteY2" fmla="*/ 64663 h 68507"/>
                <a:gd name="connsiteX3" fmla="*/ 169509 w 485806"/>
                <a:gd name="connsiteY3" fmla="*/ 66311 h 68507"/>
                <a:gd name="connsiteX4" fmla="*/ 160190 w 485806"/>
                <a:gd name="connsiteY4" fmla="*/ 67410 h 68507"/>
                <a:gd name="connsiteX5" fmla="*/ 150871 w 485806"/>
                <a:gd name="connsiteY5" fmla="*/ 67959 h 68507"/>
                <a:gd name="connsiteX6" fmla="*/ 141552 w 485806"/>
                <a:gd name="connsiteY6" fmla="*/ 68507 h 68507"/>
                <a:gd name="connsiteX7" fmla="*/ 133330 w 485806"/>
                <a:gd name="connsiteY7" fmla="*/ 67959 h 68507"/>
                <a:gd name="connsiteX8" fmla="*/ 125657 w 485806"/>
                <a:gd name="connsiteY8" fmla="*/ 67410 h 68507"/>
                <a:gd name="connsiteX9" fmla="*/ 110308 w 485806"/>
                <a:gd name="connsiteY9" fmla="*/ 65762 h 68507"/>
                <a:gd name="connsiteX10" fmla="*/ 95509 w 485806"/>
                <a:gd name="connsiteY10" fmla="*/ 62467 h 68507"/>
                <a:gd name="connsiteX11" fmla="*/ 81257 w 485806"/>
                <a:gd name="connsiteY11" fmla="*/ 58072 h 68507"/>
                <a:gd name="connsiteX12" fmla="*/ 66456 w 485806"/>
                <a:gd name="connsiteY12" fmla="*/ 52031 h 68507"/>
                <a:gd name="connsiteX13" fmla="*/ 52753 w 485806"/>
                <a:gd name="connsiteY13" fmla="*/ 45442 h 68507"/>
                <a:gd name="connsiteX14" fmla="*/ 40146 w 485806"/>
                <a:gd name="connsiteY14" fmla="*/ 37751 h 68507"/>
                <a:gd name="connsiteX15" fmla="*/ 28088 w 485806"/>
                <a:gd name="connsiteY15" fmla="*/ 28415 h 68507"/>
                <a:gd name="connsiteX16" fmla="*/ 16576 w 485806"/>
                <a:gd name="connsiteY16" fmla="*/ 18530 h 68507"/>
                <a:gd name="connsiteX17" fmla="*/ 6162 w 485806"/>
                <a:gd name="connsiteY17" fmla="*/ 7546 h 68507"/>
                <a:gd name="connsiteX18" fmla="*/ 0 w 485806"/>
                <a:gd name="connsiteY18" fmla="*/ 0 h 6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85806" h="68507">
                  <a:moveTo>
                    <a:pt x="0" y="0"/>
                  </a:moveTo>
                  <a:lnTo>
                    <a:pt x="485806" y="0"/>
                  </a:lnTo>
                  <a:lnTo>
                    <a:pt x="179375" y="64663"/>
                  </a:lnTo>
                  <a:lnTo>
                    <a:pt x="169509" y="66311"/>
                  </a:lnTo>
                  <a:lnTo>
                    <a:pt x="160190" y="67410"/>
                  </a:lnTo>
                  <a:lnTo>
                    <a:pt x="150871" y="67959"/>
                  </a:lnTo>
                  <a:lnTo>
                    <a:pt x="141552" y="68507"/>
                  </a:lnTo>
                  <a:lnTo>
                    <a:pt x="133330" y="67959"/>
                  </a:lnTo>
                  <a:lnTo>
                    <a:pt x="125657" y="67410"/>
                  </a:lnTo>
                  <a:lnTo>
                    <a:pt x="110308" y="65762"/>
                  </a:lnTo>
                  <a:lnTo>
                    <a:pt x="95509" y="62467"/>
                  </a:lnTo>
                  <a:lnTo>
                    <a:pt x="81257" y="58072"/>
                  </a:lnTo>
                  <a:lnTo>
                    <a:pt x="66456" y="52031"/>
                  </a:lnTo>
                  <a:lnTo>
                    <a:pt x="52753" y="45442"/>
                  </a:lnTo>
                  <a:lnTo>
                    <a:pt x="40146" y="37751"/>
                  </a:lnTo>
                  <a:lnTo>
                    <a:pt x="28088" y="28415"/>
                  </a:lnTo>
                  <a:lnTo>
                    <a:pt x="16576" y="18530"/>
                  </a:lnTo>
                  <a:lnTo>
                    <a:pt x="6162" y="754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459952" y="3575542"/>
              <a:ext cx="323507" cy="254740"/>
            </a:xfrm>
            <a:custGeom>
              <a:avLst/>
              <a:gdLst>
                <a:gd name="connsiteX0" fmla="*/ 292147 w 323507"/>
                <a:gd name="connsiteY0" fmla="*/ 0 h 254740"/>
                <a:gd name="connsiteX1" fmla="*/ 295447 w 323507"/>
                <a:gd name="connsiteY1" fmla="*/ 550 h 254740"/>
                <a:gd name="connsiteX2" fmla="*/ 299299 w 323507"/>
                <a:gd name="connsiteY2" fmla="*/ 1099 h 254740"/>
                <a:gd name="connsiteX3" fmla="*/ 302601 w 323507"/>
                <a:gd name="connsiteY3" fmla="*/ 2200 h 254740"/>
                <a:gd name="connsiteX4" fmla="*/ 305352 w 323507"/>
                <a:gd name="connsiteY4" fmla="*/ 3851 h 254740"/>
                <a:gd name="connsiteX5" fmla="*/ 308652 w 323507"/>
                <a:gd name="connsiteY5" fmla="*/ 5501 h 254740"/>
                <a:gd name="connsiteX6" fmla="*/ 311403 w 323507"/>
                <a:gd name="connsiteY6" fmla="*/ 7152 h 254740"/>
                <a:gd name="connsiteX7" fmla="*/ 314705 w 323507"/>
                <a:gd name="connsiteY7" fmla="*/ 10453 h 254740"/>
                <a:gd name="connsiteX8" fmla="*/ 316905 w 323507"/>
                <a:gd name="connsiteY8" fmla="*/ 12654 h 254740"/>
                <a:gd name="connsiteX9" fmla="*/ 318556 w 323507"/>
                <a:gd name="connsiteY9" fmla="*/ 15405 h 254740"/>
                <a:gd name="connsiteX10" fmla="*/ 320207 w 323507"/>
                <a:gd name="connsiteY10" fmla="*/ 18705 h 254740"/>
                <a:gd name="connsiteX11" fmla="*/ 321856 w 323507"/>
                <a:gd name="connsiteY11" fmla="*/ 22008 h 254740"/>
                <a:gd name="connsiteX12" fmla="*/ 322956 w 323507"/>
                <a:gd name="connsiteY12" fmla="*/ 25309 h 254740"/>
                <a:gd name="connsiteX13" fmla="*/ 323507 w 323507"/>
                <a:gd name="connsiteY13" fmla="*/ 29710 h 254740"/>
                <a:gd name="connsiteX14" fmla="*/ 323507 w 323507"/>
                <a:gd name="connsiteY14" fmla="*/ 33561 h 254740"/>
                <a:gd name="connsiteX15" fmla="*/ 323507 w 323507"/>
                <a:gd name="connsiteY15" fmla="*/ 214025 h 254740"/>
                <a:gd name="connsiteX16" fmla="*/ 323507 w 323507"/>
                <a:gd name="connsiteY16" fmla="*/ 217876 h 254740"/>
                <a:gd name="connsiteX17" fmla="*/ 322956 w 323507"/>
                <a:gd name="connsiteY17" fmla="*/ 221727 h 254740"/>
                <a:gd name="connsiteX18" fmla="*/ 321856 w 323507"/>
                <a:gd name="connsiteY18" fmla="*/ 225580 h 254740"/>
                <a:gd name="connsiteX19" fmla="*/ 320756 w 323507"/>
                <a:gd name="connsiteY19" fmla="*/ 229431 h 254740"/>
                <a:gd name="connsiteX20" fmla="*/ 319105 w 323507"/>
                <a:gd name="connsiteY20" fmla="*/ 233282 h 254740"/>
                <a:gd name="connsiteX21" fmla="*/ 316905 w 323507"/>
                <a:gd name="connsiteY21" fmla="*/ 236583 h 254740"/>
                <a:gd name="connsiteX22" fmla="*/ 314705 w 323507"/>
                <a:gd name="connsiteY22" fmla="*/ 239884 h 254740"/>
                <a:gd name="connsiteX23" fmla="*/ 311403 w 323507"/>
                <a:gd name="connsiteY23" fmla="*/ 242636 h 254740"/>
                <a:gd name="connsiteX24" fmla="*/ 308652 w 323507"/>
                <a:gd name="connsiteY24" fmla="*/ 244836 h 254740"/>
                <a:gd name="connsiteX25" fmla="*/ 305901 w 323507"/>
                <a:gd name="connsiteY25" fmla="*/ 247037 h 254740"/>
                <a:gd name="connsiteX26" fmla="*/ 302601 w 323507"/>
                <a:gd name="connsiteY26" fmla="*/ 249237 h 254740"/>
                <a:gd name="connsiteX27" fmla="*/ 299299 w 323507"/>
                <a:gd name="connsiteY27" fmla="*/ 250889 h 254740"/>
                <a:gd name="connsiteX28" fmla="*/ 295447 w 323507"/>
                <a:gd name="connsiteY28" fmla="*/ 252538 h 254740"/>
                <a:gd name="connsiteX29" fmla="*/ 291047 w 323507"/>
                <a:gd name="connsiteY29" fmla="*/ 253639 h 254740"/>
                <a:gd name="connsiteX30" fmla="*/ 287196 w 323507"/>
                <a:gd name="connsiteY30" fmla="*/ 254189 h 254740"/>
                <a:gd name="connsiteX31" fmla="*/ 283345 w 323507"/>
                <a:gd name="connsiteY31" fmla="*/ 254740 h 254740"/>
                <a:gd name="connsiteX32" fmla="*/ 40163 w 323507"/>
                <a:gd name="connsiteY32" fmla="*/ 254740 h 254740"/>
                <a:gd name="connsiteX33" fmla="*/ 36312 w 323507"/>
                <a:gd name="connsiteY33" fmla="*/ 254189 h 254740"/>
                <a:gd name="connsiteX34" fmla="*/ 32461 w 323507"/>
                <a:gd name="connsiteY34" fmla="*/ 253639 h 254740"/>
                <a:gd name="connsiteX35" fmla="*/ 28609 w 323507"/>
                <a:gd name="connsiteY35" fmla="*/ 252538 h 254740"/>
                <a:gd name="connsiteX36" fmla="*/ 24209 w 323507"/>
                <a:gd name="connsiteY36" fmla="*/ 250889 h 254740"/>
                <a:gd name="connsiteX37" fmla="*/ 20907 w 323507"/>
                <a:gd name="connsiteY37" fmla="*/ 249237 h 254740"/>
                <a:gd name="connsiteX38" fmla="*/ 17607 w 323507"/>
                <a:gd name="connsiteY38" fmla="*/ 247037 h 254740"/>
                <a:gd name="connsiteX39" fmla="*/ 14856 w 323507"/>
                <a:gd name="connsiteY39" fmla="*/ 244836 h 254740"/>
                <a:gd name="connsiteX40" fmla="*/ 12105 w 323507"/>
                <a:gd name="connsiteY40" fmla="*/ 242636 h 254740"/>
                <a:gd name="connsiteX41" fmla="*/ 9353 w 323507"/>
                <a:gd name="connsiteY41" fmla="*/ 239884 h 254740"/>
                <a:gd name="connsiteX42" fmla="*/ 7153 w 323507"/>
                <a:gd name="connsiteY42" fmla="*/ 236583 h 254740"/>
                <a:gd name="connsiteX43" fmla="*/ 4402 w 323507"/>
                <a:gd name="connsiteY43" fmla="*/ 233282 h 254740"/>
                <a:gd name="connsiteX44" fmla="*/ 2751 w 323507"/>
                <a:gd name="connsiteY44" fmla="*/ 229431 h 254740"/>
                <a:gd name="connsiteX45" fmla="*/ 1651 w 323507"/>
                <a:gd name="connsiteY45" fmla="*/ 225580 h 254740"/>
                <a:gd name="connsiteX46" fmla="*/ 551 w 323507"/>
                <a:gd name="connsiteY46" fmla="*/ 221727 h 254740"/>
                <a:gd name="connsiteX47" fmla="*/ 0 w 323507"/>
                <a:gd name="connsiteY47" fmla="*/ 217876 h 254740"/>
                <a:gd name="connsiteX48" fmla="*/ 0 w 323507"/>
                <a:gd name="connsiteY48" fmla="*/ 214025 h 254740"/>
                <a:gd name="connsiteX49" fmla="*/ 0 w 323507"/>
                <a:gd name="connsiteY49" fmla="*/ 101235 h 254740"/>
                <a:gd name="connsiteX50" fmla="*/ 0 w 323507"/>
                <a:gd name="connsiteY50" fmla="*/ 97384 h 254740"/>
                <a:gd name="connsiteX51" fmla="*/ 551 w 323507"/>
                <a:gd name="connsiteY51" fmla="*/ 92982 h 254740"/>
                <a:gd name="connsiteX52" fmla="*/ 1651 w 323507"/>
                <a:gd name="connsiteY52" fmla="*/ 88580 h 254740"/>
                <a:gd name="connsiteX53" fmla="*/ 2751 w 323507"/>
                <a:gd name="connsiteY53" fmla="*/ 84179 h 254740"/>
                <a:gd name="connsiteX54" fmla="*/ 4402 w 323507"/>
                <a:gd name="connsiteY54" fmla="*/ 80878 h 254740"/>
                <a:gd name="connsiteX55" fmla="*/ 6602 w 323507"/>
                <a:gd name="connsiteY55" fmla="*/ 77027 h 254740"/>
                <a:gd name="connsiteX56" fmla="*/ 8803 w 323507"/>
                <a:gd name="connsiteY56" fmla="*/ 73726 h 254740"/>
                <a:gd name="connsiteX57" fmla="*/ 11004 w 323507"/>
                <a:gd name="connsiteY57" fmla="*/ 70424 h 254740"/>
                <a:gd name="connsiteX58" fmla="*/ 13754 w 323507"/>
                <a:gd name="connsiteY58" fmla="*/ 66572 h 254740"/>
                <a:gd name="connsiteX59" fmla="*/ 17056 w 323507"/>
                <a:gd name="connsiteY59" fmla="*/ 63822 h 254740"/>
                <a:gd name="connsiteX60" fmla="*/ 19807 w 323507"/>
                <a:gd name="connsiteY60" fmla="*/ 61072 h 254740"/>
                <a:gd name="connsiteX61" fmla="*/ 23658 w 323507"/>
                <a:gd name="connsiteY61" fmla="*/ 58870 h 254740"/>
                <a:gd name="connsiteX62" fmla="*/ 27509 w 323507"/>
                <a:gd name="connsiteY62" fmla="*/ 57219 h 254740"/>
                <a:gd name="connsiteX63" fmla="*/ 31360 w 323507"/>
                <a:gd name="connsiteY63" fmla="*/ 55019 h 254740"/>
                <a:gd name="connsiteX64" fmla="*/ 35212 w 323507"/>
                <a:gd name="connsiteY64" fmla="*/ 53918 h 254740"/>
                <a:gd name="connsiteX65" fmla="*/ 39614 w 323507"/>
                <a:gd name="connsiteY65" fmla="*/ 52819 h 254740"/>
                <a:gd name="connsiteX66" fmla="*/ 283894 w 323507"/>
                <a:gd name="connsiteY66" fmla="*/ 1099 h 254740"/>
                <a:gd name="connsiteX67" fmla="*/ 287745 w 323507"/>
                <a:gd name="connsiteY67" fmla="*/ 550 h 254740"/>
                <a:gd name="connsiteX68" fmla="*/ 292147 w 323507"/>
                <a:gd name="connsiteY68" fmla="*/ 0 h 254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323507" h="254740">
                  <a:moveTo>
                    <a:pt x="292147" y="0"/>
                  </a:moveTo>
                  <a:lnTo>
                    <a:pt x="295447" y="550"/>
                  </a:lnTo>
                  <a:lnTo>
                    <a:pt x="299299" y="1099"/>
                  </a:lnTo>
                  <a:lnTo>
                    <a:pt x="302601" y="2200"/>
                  </a:lnTo>
                  <a:lnTo>
                    <a:pt x="305352" y="3851"/>
                  </a:lnTo>
                  <a:lnTo>
                    <a:pt x="308652" y="5501"/>
                  </a:lnTo>
                  <a:lnTo>
                    <a:pt x="311403" y="7152"/>
                  </a:lnTo>
                  <a:lnTo>
                    <a:pt x="314705" y="10453"/>
                  </a:lnTo>
                  <a:lnTo>
                    <a:pt x="316905" y="12654"/>
                  </a:lnTo>
                  <a:lnTo>
                    <a:pt x="318556" y="15405"/>
                  </a:lnTo>
                  <a:lnTo>
                    <a:pt x="320207" y="18705"/>
                  </a:lnTo>
                  <a:lnTo>
                    <a:pt x="321856" y="22008"/>
                  </a:lnTo>
                  <a:lnTo>
                    <a:pt x="322956" y="25309"/>
                  </a:lnTo>
                  <a:lnTo>
                    <a:pt x="323507" y="29710"/>
                  </a:lnTo>
                  <a:lnTo>
                    <a:pt x="323507" y="33561"/>
                  </a:lnTo>
                  <a:lnTo>
                    <a:pt x="323507" y="214025"/>
                  </a:lnTo>
                  <a:lnTo>
                    <a:pt x="323507" y="217876"/>
                  </a:lnTo>
                  <a:lnTo>
                    <a:pt x="322956" y="221727"/>
                  </a:lnTo>
                  <a:lnTo>
                    <a:pt x="321856" y="225580"/>
                  </a:lnTo>
                  <a:lnTo>
                    <a:pt x="320756" y="229431"/>
                  </a:lnTo>
                  <a:lnTo>
                    <a:pt x="319105" y="233282"/>
                  </a:lnTo>
                  <a:lnTo>
                    <a:pt x="316905" y="236583"/>
                  </a:lnTo>
                  <a:lnTo>
                    <a:pt x="314705" y="239884"/>
                  </a:lnTo>
                  <a:lnTo>
                    <a:pt x="311403" y="242636"/>
                  </a:lnTo>
                  <a:lnTo>
                    <a:pt x="308652" y="244836"/>
                  </a:lnTo>
                  <a:lnTo>
                    <a:pt x="305901" y="247037"/>
                  </a:lnTo>
                  <a:lnTo>
                    <a:pt x="302601" y="249237"/>
                  </a:lnTo>
                  <a:lnTo>
                    <a:pt x="299299" y="250889"/>
                  </a:lnTo>
                  <a:lnTo>
                    <a:pt x="295447" y="252538"/>
                  </a:lnTo>
                  <a:lnTo>
                    <a:pt x="291047" y="253639"/>
                  </a:lnTo>
                  <a:lnTo>
                    <a:pt x="287196" y="254189"/>
                  </a:lnTo>
                  <a:lnTo>
                    <a:pt x="283345" y="254740"/>
                  </a:lnTo>
                  <a:lnTo>
                    <a:pt x="40163" y="254740"/>
                  </a:lnTo>
                  <a:lnTo>
                    <a:pt x="36312" y="254189"/>
                  </a:lnTo>
                  <a:lnTo>
                    <a:pt x="32461" y="253639"/>
                  </a:lnTo>
                  <a:lnTo>
                    <a:pt x="28609" y="252538"/>
                  </a:lnTo>
                  <a:lnTo>
                    <a:pt x="24209" y="250889"/>
                  </a:lnTo>
                  <a:lnTo>
                    <a:pt x="20907" y="249237"/>
                  </a:lnTo>
                  <a:lnTo>
                    <a:pt x="17607" y="247037"/>
                  </a:lnTo>
                  <a:lnTo>
                    <a:pt x="14856" y="244836"/>
                  </a:lnTo>
                  <a:lnTo>
                    <a:pt x="12105" y="242636"/>
                  </a:lnTo>
                  <a:lnTo>
                    <a:pt x="9353" y="239884"/>
                  </a:lnTo>
                  <a:lnTo>
                    <a:pt x="7153" y="236583"/>
                  </a:lnTo>
                  <a:lnTo>
                    <a:pt x="4402" y="233282"/>
                  </a:lnTo>
                  <a:lnTo>
                    <a:pt x="2751" y="229431"/>
                  </a:lnTo>
                  <a:lnTo>
                    <a:pt x="1651" y="225580"/>
                  </a:lnTo>
                  <a:lnTo>
                    <a:pt x="551" y="221727"/>
                  </a:lnTo>
                  <a:lnTo>
                    <a:pt x="0" y="217876"/>
                  </a:lnTo>
                  <a:lnTo>
                    <a:pt x="0" y="214025"/>
                  </a:lnTo>
                  <a:lnTo>
                    <a:pt x="0" y="101235"/>
                  </a:lnTo>
                  <a:lnTo>
                    <a:pt x="0" y="97384"/>
                  </a:lnTo>
                  <a:lnTo>
                    <a:pt x="551" y="92982"/>
                  </a:lnTo>
                  <a:lnTo>
                    <a:pt x="1651" y="88580"/>
                  </a:lnTo>
                  <a:lnTo>
                    <a:pt x="2751" y="84179"/>
                  </a:lnTo>
                  <a:lnTo>
                    <a:pt x="4402" y="80878"/>
                  </a:lnTo>
                  <a:lnTo>
                    <a:pt x="6602" y="77027"/>
                  </a:lnTo>
                  <a:lnTo>
                    <a:pt x="8803" y="73726"/>
                  </a:lnTo>
                  <a:lnTo>
                    <a:pt x="11004" y="70424"/>
                  </a:lnTo>
                  <a:lnTo>
                    <a:pt x="13754" y="66572"/>
                  </a:lnTo>
                  <a:lnTo>
                    <a:pt x="17056" y="63822"/>
                  </a:lnTo>
                  <a:lnTo>
                    <a:pt x="19807" y="61072"/>
                  </a:lnTo>
                  <a:lnTo>
                    <a:pt x="23658" y="58870"/>
                  </a:lnTo>
                  <a:lnTo>
                    <a:pt x="27509" y="57219"/>
                  </a:lnTo>
                  <a:lnTo>
                    <a:pt x="31360" y="55019"/>
                  </a:lnTo>
                  <a:lnTo>
                    <a:pt x="35212" y="53918"/>
                  </a:lnTo>
                  <a:lnTo>
                    <a:pt x="39614" y="52819"/>
                  </a:lnTo>
                  <a:lnTo>
                    <a:pt x="283894" y="1099"/>
                  </a:lnTo>
                  <a:lnTo>
                    <a:pt x="287745" y="550"/>
                  </a:lnTo>
                  <a:lnTo>
                    <a:pt x="292147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5413345" y="3912455"/>
              <a:ext cx="642968" cy="597129"/>
            </a:xfrm>
            <a:custGeom>
              <a:avLst/>
              <a:gdLst>
                <a:gd name="connsiteX0" fmla="*/ 1646 w 642968"/>
                <a:gd name="connsiteY0" fmla="*/ 0 h 597129"/>
                <a:gd name="connsiteX1" fmla="*/ 642968 w 642968"/>
                <a:gd name="connsiteY1" fmla="*/ 0 h 597129"/>
                <a:gd name="connsiteX2" fmla="*/ 642968 w 642968"/>
                <a:gd name="connsiteY2" fmla="*/ 597129 h 597129"/>
                <a:gd name="connsiteX3" fmla="*/ 184309 w 642968"/>
                <a:gd name="connsiteY3" fmla="*/ 597129 h 597129"/>
                <a:gd name="connsiteX4" fmla="*/ 173887 w 642968"/>
                <a:gd name="connsiteY4" fmla="*/ 585667 h 597129"/>
                <a:gd name="connsiteX5" fmla="*/ 163464 w 642968"/>
                <a:gd name="connsiteY5" fmla="*/ 573660 h 597129"/>
                <a:gd name="connsiteX6" fmla="*/ 153591 w 642968"/>
                <a:gd name="connsiteY6" fmla="*/ 562198 h 597129"/>
                <a:gd name="connsiteX7" fmla="*/ 143718 w 642968"/>
                <a:gd name="connsiteY7" fmla="*/ 549644 h 597129"/>
                <a:gd name="connsiteX8" fmla="*/ 133843 w 642968"/>
                <a:gd name="connsiteY8" fmla="*/ 537090 h 597129"/>
                <a:gd name="connsiteX9" fmla="*/ 125066 w 642968"/>
                <a:gd name="connsiteY9" fmla="*/ 524535 h 597129"/>
                <a:gd name="connsiteX10" fmla="*/ 116290 w 642968"/>
                <a:gd name="connsiteY10" fmla="*/ 511436 h 597129"/>
                <a:gd name="connsiteX11" fmla="*/ 107513 w 642968"/>
                <a:gd name="connsiteY11" fmla="*/ 497791 h 597129"/>
                <a:gd name="connsiteX12" fmla="*/ 99286 w 642968"/>
                <a:gd name="connsiteY12" fmla="*/ 485237 h 597129"/>
                <a:gd name="connsiteX13" fmla="*/ 91057 w 642968"/>
                <a:gd name="connsiteY13" fmla="*/ 471045 h 597129"/>
                <a:gd name="connsiteX14" fmla="*/ 83377 w 642968"/>
                <a:gd name="connsiteY14" fmla="*/ 457399 h 597129"/>
                <a:gd name="connsiteX15" fmla="*/ 76246 w 642968"/>
                <a:gd name="connsiteY15" fmla="*/ 443754 h 597129"/>
                <a:gd name="connsiteX16" fmla="*/ 68568 w 642968"/>
                <a:gd name="connsiteY16" fmla="*/ 429562 h 597129"/>
                <a:gd name="connsiteX17" fmla="*/ 61985 w 642968"/>
                <a:gd name="connsiteY17" fmla="*/ 414825 h 597129"/>
                <a:gd name="connsiteX18" fmla="*/ 55951 w 642968"/>
                <a:gd name="connsiteY18" fmla="*/ 400634 h 597129"/>
                <a:gd name="connsiteX19" fmla="*/ 49369 w 642968"/>
                <a:gd name="connsiteY19" fmla="*/ 385897 h 597129"/>
                <a:gd name="connsiteX20" fmla="*/ 43883 w 642968"/>
                <a:gd name="connsiteY20" fmla="*/ 371160 h 597129"/>
                <a:gd name="connsiteX21" fmla="*/ 38398 w 642968"/>
                <a:gd name="connsiteY21" fmla="*/ 355876 h 597129"/>
                <a:gd name="connsiteX22" fmla="*/ 33460 w 642968"/>
                <a:gd name="connsiteY22" fmla="*/ 341139 h 597129"/>
                <a:gd name="connsiteX23" fmla="*/ 27975 w 642968"/>
                <a:gd name="connsiteY23" fmla="*/ 325857 h 597129"/>
                <a:gd name="connsiteX24" fmla="*/ 24136 w 642968"/>
                <a:gd name="connsiteY24" fmla="*/ 310028 h 597129"/>
                <a:gd name="connsiteX25" fmla="*/ 19748 w 642968"/>
                <a:gd name="connsiteY25" fmla="*/ 294198 h 597129"/>
                <a:gd name="connsiteX26" fmla="*/ 16456 w 642968"/>
                <a:gd name="connsiteY26" fmla="*/ 278916 h 597129"/>
                <a:gd name="connsiteX27" fmla="*/ 13165 w 642968"/>
                <a:gd name="connsiteY27" fmla="*/ 262540 h 597129"/>
                <a:gd name="connsiteX28" fmla="*/ 9873 w 642968"/>
                <a:gd name="connsiteY28" fmla="*/ 246713 h 597129"/>
                <a:gd name="connsiteX29" fmla="*/ 7131 w 642968"/>
                <a:gd name="connsiteY29" fmla="*/ 230337 h 597129"/>
                <a:gd name="connsiteX30" fmla="*/ 4937 w 642968"/>
                <a:gd name="connsiteY30" fmla="*/ 213962 h 597129"/>
                <a:gd name="connsiteX31" fmla="*/ 3292 w 642968"/>
                <a:gd name="connsiteY31" fmla="*/ 197588 h 597129"/>
                <a:gd name="connsiteX32" fmla="*/ 2195 w 642968"/>
                <a:gd name="connsiteY32" fmla="*/ 181214 h 597129"/>
                <a:gd name="connsiteX33" fmla="*/ 1097 w 642968"/>
                <a:gd name="connsiteY33" fmla="*/ 164292 h 597129"/>
                <a:gd name="connsiteX34" fmla="*/ 549 w 642968"/>
                <a:gd name="connsiteY34" fmla="*/ 147373 h 597129"/>
                <a:gd name="connsiteX35" fmla="*/ 0 w 642968"/>
                <a:gd name="connsiteY35" fmla="*/ 130451 h 597129"/>
                <a:gd name="connsiteX36" fmla="*/ 549 w 642968"/>
                <a:gd name="connsiteY36" fmla="*/ 63316 h 597129"/>
                <a:gd name="connsiteX37" fmla="*/ 1646 w 642968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2968" h="597129">
                  <a:moveTo>
                    <a:pt x="1646" y="0"/>
                  </a:moveTo>
                  <a:lnTo>
                    <a:pt x="642968" y="0"/>
                  </a:lnTo>
                  <a:lnTo>
                    <a:pt x="642968" y="597129"/>
                  </a:lnTo>
                  <a:lnTo>
                    <a:pt x="184309" y="597129"/>
                  </a:lnTo>
                  <a:lnTo>
                    <a:pt x="173887" y="585667"/>
                  </a:lnTo>
                  <a:lnTo>
                    <a:pt x="163464" y="573660"/>
                  </a:lnTo>
                  <a:lnTo>
                    <a:pt x="153591" y="562198"/>
                  </a:lnTo>
                  <a:lnTo>
                    <a:pt x="143718" y="549644"/>
                  </a:lnTo>
                  <a:lnTo>
                    <a:pt x="133843" y="537090"/>
                  </a:lnTo>
                  <a:lnTo>
                    <a:pt x="125066" y="524535"/>
                  </a:lnTo>
                  <a:lnTo>
                    <a:pt x="116290" y="511436"/>
                  </a:lnTo>
                  <a:lnTo>
                    <a:pt x="107513" y="497791"/>
                  </a:lnTo>
                  <a:lnTo>
                    <a:pt x="99286" y="485237"/>
                  </a:lnTo>
                  <a:lnTo>
                    <a:pt x="91057" y="471045"/>
                  </a:lnTo>
                  <a:lnTo>
                    <a:pt x="83377" y="457399"/>
                  </a:lnTo>
                  <a:lnTo>
                    <a:pt x="76246" y="443754"/>
                  </a:lnTo>
                  <a:lnTo>
                    <a:pt x="68568" y="429562"/>
                  </a:lnTo>
                  <a:lnTo>
                    <a:pt x="61985" y="414825"/>
                  </a:lnTo>
                  <a:lnTo>
                    <a:pt x="55951" y="400634"/>
                  </a:lnTo>
                  <a:lnTo>
                    <a:pt x="49369" y="385897"/>
                  </a:lnTo>
                  <a:lnTo>
                    <a:pt x="43883" y="371160"/>
                  </a:lnTo>
                  <a:lnTo>
                    <a:pt x="38398" y="355876"/>
                  </a:lnTo>
                  <a:lnTo>
                    <a:pt x="33460" y="341139"/>
                  </a:lnTo>
                  <a:lnTo>
                    <a:pt x="27975" y="325857"/>
                  </a:lnTo>
                  <a:lnTo>
                    <a:pt x="24136" y="310028"/>
                  </a:lnTo>
                  <a:lnTo>
                    <a:pt x="19748" y="294198"/>
                  </a:lnTo>
                  <a:lnTo>
                    <a:pt x="16456" y="278916"/>
                  </a:lnTo>
                  <a:lnTo>
                    <a:pt x="13165" y="262540"/>
                  </a:lnTo>
                  <a:lnTo>
                    <a:pt x="9873" y="246713"/>
                  </a:lnTo>
                  <a:lnTo>
                    <a:pt x="7131" y="230337"/>
                  </a:lnTo>
                  <a:lnTo>
                    <a:pt x="4937" y="213962"/>
                  </a:lnTo>
                  <a:lnTo>
                    <a:pt x="3292" y="197588"/>
                  </a:lnTo>
                  <a:lnTo>
                    <a:pt x="2195" y="181214"/>
                  </a:lnTo>
                  <a:lnTo>
                    <a:pt x="1097" y="164292"/>
                  </a:lnTo>
                  <a:lnTo>
                    <a:pt x="549" y="147373"/>
                  </a:lnTo>
                  <a:lnTo>
                    <a:pt x="0" y="130451"/>
                  </a:lnTo>
                  <a:lnTo>
                    <a:pt x="549" y="63316"/>
                  </a:lnTo>
                  <a:lnTo>
                    <a:pt x="164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5605257" y="459175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6 h 191739"/>
                <a:gd name="connsiteX5" fmla="*/ 75709 w 451057"/>
                <a:gd name="connsiteY5" fmla="*/ 189560 h 191739"/>
                <a:gd name="connsiteX6" fmla="*/ 66933 w 451057"/>
                <a:gd name="connsiteY6" fmla="*/ 187382 h 191739"/>
                <a:gd name="connsiteX7" fmla="*/ 57605 w 451057"/>
                <a:gd name="connsiteY7" fmla="*/ 183569 h 191739"/>
                <a:gd name="connsiteX8" fmla="*/ 49376 w 451057"/>
                <a:gd name="connsiteY8" fmla="*/ 179756 h 191739"/>
                <a:gd name="connsiteX9" fmla="*/ 41695 w 451057"/>
                <a:gd name="connsiteY9" fmla="*/ 175398 h 191739"/>
                <a:gd name="connsiteX10" fmla="*/ 34564 w 451057"/>
                <a:gd name="connsiteY10" fmla="*/ 169950 h 191739"/>
                <a:gd name="connsiteX11" fmla="*/ 27981 w 451057"/>
                <a:gd name="connsiteY11" fmla="*/ 163414 h 191739"/>
                <a:gd name="connsiteX12" fmla="*/ 21396 w 451057"/>
                <a:gd name="connsiteY12" fmla="*/ 156879 h 191739"/>
                <a:gd name="connsiteX13" fmla="*/ 15911 w 451057"/>
                <a:gd name="connsiteY13" fmla="*/ 149252 h 191739"/>
                <a:gd name="connsiteX14" fmla="*/ 11521 w 451057"/>
                <a:gd name="connsiteY14" fmla="*/ 141082 h 191739"/>
                <a:gd name="connsiteX15" fmla="*/ 7680 w 451057"/>
                <a:gd name="connsiteY15" fmla="*/ 132911 h 191739"/>
                <a:gd name="connsiteX16" fmla="*/ 3841 w 451057"/>
                <a:gd name="connsiteY16" fmla="*/ 124195 h 191739"/>
                <a:gd name="connsiteX17" fmla="*/ 1646 w 451057"/>
                <a:gd name="connsiteY17" fmla="*/ 114935 h 191739"/>
                <a:gd name="connsiteX18" fmla="*/ 0 w 451057"/>
                <a:gd name="connsiteY18" fmla="*/ 105675 h 191739"/>
                <a:gd name="connsiteX19" fmla="*/ 0 w 451057"/>
                <a:gd name="connsiteY19" fmla="*/ 95871 h 191739"/>
                <a:gd name="connsiteX20" fmla="*/ 0 w 451057"/>
                <a:gd name="connsiteY20" fmla="*/ 86065 h 191739"/>
                <a:gd name="connsiteX21" fmla="*/ 1646 w 451057"/>
                <a:gd name="connsiteY21" fmla="*/ 76261 h 191739"/>
                <a:gd name="connsiteX22" fmla="*/ 3841 w 451057"/>
                <a:gd name="connsiteY22" fmla="*/ 67546 h 191739"/>
                <a:gd name="connsiteX23" fmla="*/ 7680 w 451057"/>
                <a:gd name="connsiteY23" fmla="*/ 58285 h 191739"/>
                <a:gd name="connsiteX24" fmla="*/ 11521 w 451057"/>
                <a:gd name="connsiteY24" fmla="*/ 50114 h 191739"/>
                <a:gd name="connsiteX25" fmla="*/ 15911 w 451057"/>
                <a:gd name="connsiteY25" fmla="*/ 41944 h 191739"/>
                <a:gd name="connsiteX26" fmla="*/ 21396 w 451057"/>
                <a:gd name="connsiteY26" fmla="*/ 34863 h 191739"/>
                <a:gd name="connsiteX27" fmla="*/ 27981 w 451057"/>
                <a:gd name="connsiteY27" fmla="*/ 28325 h 191739"/>
                <a:gd name="connsiteX28" fmla="*/ 34564 w 451057"/>
                <a:gd name="connsiteY28" fmla="*/ 21789 h 191739"/>
                <a:gd name="connsiteX29" fmla="*/ 41695 w 451057"/>
                <a:gd name="connsiteY29" fmla="*/ 16342 h 191739"/>
                <a:gd name="connsiteX30" fmla="*/ 49376 w 451057"/>
                <a:gd name="connsiteY30" fmla="*/ 11440 h 191739"/>
                <a:gd name="connsiteX31" fmla="*/ 57605 w 451057"/>
                <a:gd name="connsiteY31" fmla="*/ 7627 h 191739"/>
                <a:gd name="connsiteX32" fmla="*/ 66933 w 451057"/>
                <a:gd name="connsiteY32" fmla="*/ 3814 h 191739"/>
                <a:gd name="connsiteX33" fmla="*/ 75709 w 451057"/>
                <a:gd name="connsiteY33" fmla="*/ 1634 h 191739"/>
                <a:gd name="connsiteX34" fmla="*/ 84488 w 451057"/>
                <a:gd name="connsiteY34" fmla="*/ 546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6"/>
                  </a:lnTo>
                  <a:lnTo>
                    <a:pt x="75709" y="189560"/>
                  </a:lnTo>
                  <a:lnTo>
                    <a:pt x="66933" y="187382"/>
                  </a:lnTo>
                  <a:lnTo>
                    <a:pt x="57605" y="183569"/>
                  </a:lnTo>
                  <a:lnTo>
                    <a:pt x="49376" y="179756"/>
                  </a:lnTo>
                  <a:lnTo>
                    <a:pt x="41695" y="175398"/>
                  </a:lnTo>
                  <a:lnTo>
                    <a:pt x="34564" y="169950"/>
                  </a:lnTo>
                  <a:lnTo>
                    <a:pt x="27981" y="163414"/>
                  </a:lnTo>
                  <a:lnTo>
                    <a:pt x="21396" y="156879"/>
                  </a:lnTo>
                  <a:lnTo>
                    <a:pt x="15911" y="149252"/>
                  </a:lnTo>
                  <a:lnTo>
                    <a:pt x="11521" y="141082"/>
                  </a:lnTo>
                  <a:lnTo>
                    <a:pt x="7680" y="132911"/>
                  </a:lnTo>
                  <a:lnTo>
                    <a:pt x="3841" y="124195"/>
                  </a:lnTo>
                  <a:lnTo>
                    <a:pt x="1646" y="114935"/>
                  </a:lnTo>
                  <a:lnTo>
                    <a:pt x="0" y="105675"/>
                  </a:lnTo>
                  <a:lnTo>
                    <a:pt x="0" y="95871"/>
                  </a:lnTo>
                  <a:lnTo>
                    <a:pt x="0" y="86065"/>
                  </a:lnTo>
                  <a:lnTo>
                    <a:pt x="1646" y="76261"/>
                  </a:lnTo>
                  <a:lnTo>
                    <a:pt x="3841" y="67546"/>
                  </a:lnTo>
                  <a:lnTo>
                    <a:pt x="7680" y="58285"/>
                  </a:lnTo>
                  <a:lnTo>
                    <a:pt x="11521" y="50114"/>
                  </a:lnTo>
                  <a:lnTo>
                    <a:pt x="15911" y="41944"/>
                  </a:lnTo>
                  <a:lnTo>
                    <a:pt x="21396" y="34863"/>
                  </a:lnTo>
                  <a:lnTo>
                    <a:pt x="27981" y="28325"/>
                  </a:lnTo>
                  <a:lnTo>
                    <a:pt x="34564" y="21789"/>
                  </a:lnTo>
                  <a:lnTo>
                    <a:pt x="41695" y="16342"/>
                  </a:lnTo>
                  <a:lnTo>
                    <a:pt x="49376" y="11440"/>
                  </a:lnTo>
                  <a:lnTo>
                    <a:pt x="57605" y="7627"/>
                  </a:lnTo>
                  <a:lnTo>
                    <a:pt x="66933" y="3814"/>
                  </a:lnTo>
                  <a:lnTo>
                    <a:pt x="75709" y="1634"/>
                  </a:lnTo>
                  <a:lnTo>
                    <a:pt x="84488" y="546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5605257" y="4846498"/>
              <a:ext cx="451057" cy="191739"/>
            </a:xfrm>
            <a:custGeom>
              <a:avLst/>
              <a:gdLst>
                <a:gd name="connsiteX0" fmla="*/ 94364 w 451057"/>
                <a:gd name="connsiteY0" fmla="*/ 0 h 191739"/>
                <a:gd name="connsiteX1" fmla="*/ 451057 w 451057"/>
                <a:gd name="connsiteY1" fmla="*/ 0 h 191739"/>
                <a:gd name="connsiteX2" fmla="*/ 451057 w 451057"/>
                <a:gd name="connsiteY2" fmla="*/ 191739 h 191739"/>
                <a:gd name="connsiteX3" fmla="*/ 94364 w 451057"/>
                <a:gd name="connsiteY3" fmla="*/ 191739 h 191739"/>
                <a:gd name="connsiteX4" fmla="*/ 84488 w 451057"/>
                <a:gd name="connsiteY4" fmla="*/ 191194 h 191739"/>
                <a:gd name="connsiteX5" fmla="*/ 75709 w 451057"/>
                <a:gd name="connsiteY5" fmla="*/ 190100 h 191739"/>
                <a:gd name="connsiteX6" fmla="*/ 66933 w 451057"/>
                <a:gd name="connsiteY6" fmla="*/ 187368 h 191739"/>
                <a:gd name="connsiteX7" fmla="*/ 57605 w 451057"/>
                <a:gd name="connsiteY7" fmla="*/ 184639 h 191739"/>
                <a:gd name="connsiteX8" fmla="*/ 49376 w 451057"/>
                <a:gd name="connsiteY8" fmla="*/ 180268 h 191739"/>
                <a:gd name="connsiteX9" fmla="*/ 41695 w 451057"/>
                <a:gd name="connsiteY9" fmla="*/ 175898 h 191739"/>
                <a:gd name="connsiteX10" fmla="*/ 34564 w 451057"/>
                <a:gd name="connsiteY10" fmla="*/ 169888 h 191739"/>
                <a:gd name="connsiteX11" fmla="*/ 27981 w 451057"/>
                <a:gd name="connsiteY11" fmla="*/ 163880 h 191739"/>
                <a:gd name="connsiteX12" fmla="*/ 21396 w 451057"/>
                <a:gd name="connsiteY12" fmla="*/ 157325 h 191739"/>
                <a:gd name="connsiteX13" fmla="*/ 15911 w 451057"/>
                <a:gd name="connsiteY13" fmla="*/ 149676 h 191739"/>
                <a:gd name="connsiteX14" fmla="*/ 11521 w 451057"/>
                <a:gd name="connsiteY14" fmla="*/ 142029 h 191739"/>
                <a:gd name="connsiteX15" fmla="*/ 7680 w 451057"/>
                <a:gd name="connsiteY15" fmla="*/ 133290 h 191739"/>
                <a:gd name="connsiteX16" fmla="*/ 3841 w 451057"/>
                <a:gd name="connsiteY16" fmla="*/ 124549 h 191739"/>
                <a:gd name="connsiteX17" fmla="*/ 1646 w 451057"/>
                <a:gd name="connsiteY17" fmla="*/ 115262 h 191739"/>
                <a:gd name="connsiteX18" fmla="*/ 0 w 451057"/>
                <a:gd name="connsiteY18" fmla="*/ 105429 h 191739"/>
                <a:gd name="connsiteX19" fmla="*/ 0 w 451057"/>
                <a:gd name="connsiteY19" fmla="*/ 96143 h 191739"/>
                <a:gd name="connsiteX20" fmla="*/ 0 w 451057"/>
                <a:gd name="connsiteY20" fmla="*/ 85764 h 191739"/>
                <a:gd name="connsiteX21" fmla="*/ 1646 w 451057"/>
                <a:gd name="connsiteY21" fmla="*/ 76478 h 191739"/>
                <a:gd name="connsiteX22" fmla="*/ 3841 w 451057"/>
                <a:gd name="connsiteY22" fmla="*/ 67190 h 191739"/>
                <a:gd name="connsiteX23" fmla="*/ 7680 w 451057"/>
                <a:gd name="connsiteY23" fmla="*/ 58451 h 191739"/>
                <a:gd name="connsiteX24" fmla="*/ 11521 w 451057"/>
                <a:gd name="connsiteY24" fmla="*/ 49710 h 191739"/>
                <a:gd name="connsiteX25" fmla="*/ 15911 w 451057"/>
                <a:gd name="connsiteY25" fmla="*/ 42063 h 191739"/>
                <a:gd name="connsiteX26" fmla="*/ 21396 w 451057"/>
                <a:gd name="connsiteY26" fmla="*/ 34961 h 191739"/>
                <a:gd name="connsiteX27" fmla="*/ 27981 w 451057"/>
                <a:gd name="connsiteY27" fmla="*/ 27861 h 191739"/>
                <a:gd name="connsiteX28" fmla="*/ 34564 w 451057"/>
                <a:gd name="connsiteY28" fmla="*/ 21851 h 191739"/>
                <a:gd name="connsiteX29" fmla="*/ 41695 w 451057"/>
                <a:gd name="connsiteY29" fmla="*/ 16388 h 191739"/>
                <a:gd name="connsiteX30" fmla="*/ 49376 w 451057"/>
                <a:gd name="connsiteY30" fmla="*/ 10925 h 191739"/>
                <a:gd name="connsiteX31" fmla="*/ 57605 w 451057"/>
                <a:gd name="connsiteY31" fmla="*/ 7102 h 191739"/>
                <a:gd name="connsiteX32" fmla="*/ 66933 w 451057"/>
                <a:gd name="connsiteY32" fmla="*/ 4371 h 191739"/>
                <a:gd name="connsiteX33" fmla="*/ 75709 w 451057"/>
                <a:gd name="connsiteY33" fmla="*/ 1639 h 191739"/>
                <a:gd name="connsiteX34" fmla="*/ 84488 w 451057"/>
                <a:gd name="connsiteY34" fmla="*/ 547 h 191739"/>
                <a:gd name="connsiteX35" fmla="*/ 94364 w 451057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7" h="191739">
                  <a:moveTo>
                    <a:pt x="94364" y="0"/>
                  </a:moveTo>
                  <a:lnTo>
                    <a:pt x="451057" y="0"/>
                  </a:lnTo>
                  <a:lnTo>
                    <a:pt x="451057" y="191739"/>
                  </a:lnTo>
                  <a:lnTo>
                    <a:pt x="94364" y="191739"/>
                  </a:lnTo>
                  <a:lnTo>
                    <a:pt x="84488" y="191194"/>
                  </a:lnTo>
                  <a:lnTo>
                    <a:pt x="75709" y="190100"/>
                  </a:lnTo>
                  <a:lnTo>
                    <a:pt x="66933" y="187368"/>
                  </a:lnTo>
                  <a:lnTo>
                    <a:pt x="57605" y="184639"/>
                  </a:lnTo>
                  <a:lnTo>
                    <a:pt x="49376" y="180268"/>
                  </a:lnTo>
                  <a:lnTo>
                    <a:pt x="41695" y="175898"/>
                  </a:lnTo>
                  <a:lnTo>
                    <a:pt x="34564" y="169888"/>
                  </a:lnTo>
                  <a:lnTo>
                    <a:pt x="27981" y="163880"/>
                  </a:lnTo>
                  <a:lnTo>
                    <a:pt x="21396" y="157325"/>
                  </a:lnTo>
                  <a:lnTo>
                    <a:pt x="15911" y="149676"/>
                  </a:lnTo>
                  <a:lnTo>
                    <a:pt x="11521" y="142029"/>
                  </a:lnTo>
                  <a:lnTo>
                    <a:pt x="7680" y="133290"/>
                  </a:lnTo>
                  <a:lnTo>
                    <a:pt x="3841" y="124549"/>
                  </a:lnTo>
                  <a:lnTo>
                    <a:pt x="1646" y="115262"/>
                  </a:lnTo>
                  <a:lnTo>
                    <a:pt x="0" y="105429"/>
                  </a:lnTo>
                  <a:lnTo>
                    <a:pt x="0" y="96143"/>
                  </a:lnTo>
                  <a:lnTo>
                    <a:pt x="0" y="85764"/>
                  </a:lnTo>
                  <a:lnTo>
                    <a:pt x="1646" y="76478"/>
                  </a:lnTo>
                  <a:lnTo>
                    <a:pt x="3841" y="67190"/>
                  </a:lnTo>
                  <a:lnTo>
                    <a:pt x="7680" y="58451"/>
                  </a:lnTo>
                  <a:lnTo>
                    <a:pt x="11521" y="49710"/>
                  </a:lnTo>
                  <a:lnTo>
                    <a:pt x="15911" y="42063"/>
                  </a:lnTo>
                  <a:lnTo>
                    <a:pt x="21396" y="34961"/>
                  </a:lnTo>
                  <a:lnTo>
                    <a:pt x="27981" y="27861"/>
                  </a:lnTo>
                  <a:lnTo>
                    <a:pt x="34564" y="21851"/>
                  </a:lnTo>
                  <a:lnTo>
                    <a:pt x="41695" y="16388"/>
                  </a:lnTo>
                  <a:lnTo>
                    <a:pt x="49376" y="10925"/>
                  </a:lnTo>
                  <a:lnTo>
                    <a:pt x="57605" y="7102"/>
                  </a:lnTo>
                  <a:lnTo>
                    <a:pt x="66933" y="4371"/>
                  </a:lnTo>
                  <a:lnTo>
                    <a:pt x="75709" y="1639"/>
                  </a:lnTo>
                  <a:lnTo>
                    <a:pt x="84488" y="547"/>
                  </a:lnTo>
                  <a:lnTo>
                    <a:pt x="9436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5753303" y="5120411"/>
              <a:ext cx="303011" cy="247817"/>
            </a:xfrm>
            <a:custGeom>
              <a:avLst/>
              <a:gdLst>
                <a:gd name="connsiteX0" fmla="*/ 0 w 303011"/>
                <a:gd name="connsiteY0" fmla="*/ 0 h 247817"/>
                <a:gd name="connsiteX1" fmla="*/ 303011 w 303011"/>
                <a:gd name="connsiteY1" fmla="*/ 0 h 247817"/>
                <a:gd name="connsiteX2" fmla="*/ 303011 w 303011"/>
                <a:gd name="connsiteY2" fmla="*/ 247817 h 247817"/>
                <a:gd name="connsiteX3" fmla="*/ 289280 w 303011"/>
                <a:gd name="connsiteY3" fmla="*/ 246535 h 247817"/>
                <a:gd name="connsiteX4" fmla="*/ 272843 w 303011"/>
                <a:gd name="connsiteY4" fmla="*/ 243807 h 247817"/>
                <a:gd name="connsiteX5" fmla="*/ 255859 w 303011"/>
                <a:gd name="connsiteY5" fmla="*/ 241081 h 247817"/>
                <a:gd name="connsiteX6" fmla="*/ 239422 w 303011"/>
                <a:gd name="connsiteY6" fmla="*/ 237808 h 247817"/>
                <a:gd name="connsiteX7" fmla="*/ 224081 w 303011"/>
                <a:gd name="connsiteY7" fmla="*/ 233989 h 247817"/>
                <a:gd name="connsiteX8" fmla="*/ 208742 w 303011"/>
                <a:gd name="connsiteY8" fmla="*/ 229626 h 247817"/>
                <a:gd name="connsiteX9" fmla="*/ 193401 w 303011"/>
                <a:gd name="connsiteY9" fmla="*/ 224172 h 247817"/>
                <a:gd name="connsiteX10" fmla="*/ 178608 w 303011"/>
                <a:gd name="connsiteY10" fmla="*/ 219263 h 247817"/>
                <a:gd name="connsiteX11" fmla="*/ 164364 w 303011"/>
                <a:gd name="connsiteY11" fmla="*/ 213263 h 247817"/>
                <a:gd name="connsiteX12" fmla="*/ 150667 w 303011"/>
                <a:gd name="connsiteY12" fmla="*/ 206719 h 247817"/>
                <a:gd name="connsiteX13" fmla="*/ 136969 w 303011"/>
                <a:gd name="connsiteY13" fmla="*/ 199627 h 247817"/>
                <a:gd name="connsiteX14" fmla="*/ 124369 w 303011"/>
                <a:gd name="connsiteY14" fmla="*/ 192537 h 247817"/>
                <a:gd name="connsiteX15" fmla="*/ 111767 w 303011"/>
                <a:gd name="connsiteY15" fmla="*/ 184355 h 247817"/>
                <a:gd name="connsiteX16" fmla="*/ 100262 w 303011"/>
                <a:gd name="connsiteY16" fmla="*/ 176173 h 247817"/>
                <a:gd name="connsiteX17" fmla="*/ 88756 w 303011"/>
                <a:gd name="connsiteY17" fmla="*/ 167993 h 247817"/>
                <a:gd name="connsiteX18" fmla="*/ 77799 w 303011"/>
                <a:gd name="connsiteY18" fmla="*/ 158721 h 247817"/>
                <a:gd name="connsiteX19" fmla="*/ 67936 w 303011"/>
                <a:gd name="connsiteY19" fmla="*/ 149448 h 247817"/>
                <a:gd name="connsiteX20" fmla="*/ 58075 w 303011"/>
                <a:gd name="connsiteY20" fmla="*/ 139085 h 247817"/>
                <a:gd name="connsiteX21" fmla="*/ 49309 w 303011"/>
                <a:gd name="connsiteY21" fmla="*/ 129268 h 247817"/>
                <a:gd name="connsiteX22" fmla="*/ 41090 w 303011"/>
                <a:gd name="connsiteY22" fmla="*/ 118905 h 247817"/>
                <a:gd name="connsiteX23" fmla="*/ 33420 w 303011"/>
                <a:gd name="connsiteY23" fmla="*/ 108540 h 247817"/>
                <a:gd name="connsiteX24" fmla="*/ 26846 w 303011"/>
                <a:gd name="connsiteY24" fmla="*/ 97086 h 247817"/>
                <a:gd name="connsiteX25" fmla="*/ 20819 w 303011"/>
                <a:gd name="connsiteY25" fmla="*/ 86178 h 247817"/>
                <a:gd name="connsiteX26" fmla="*/ 15341 w 303011"/>
                <a:gd name="connsiteY26" fmla="*/ 74178 h 247817"/>
                <a:gd name="connsiteX27" fmla="*/ 10410 w 303011"/>
                <a:gd name="connsiteY27" fmla="*/ 62179 h 247817"/>
                <a:gd name="connsiteX28" fmla="*/ 7122 w 303011"/>
                <a:gd name="connsiteY28" fmla="*/ 50726 h 247817"/>
                <a:gd name="connsiteX29" fmla="*/ 3835 w 303011"/>
                <a:gd name="connsiteY29" fmla="*/ 38180 h 247817"/>
                <a:gd name="connsiteX30" fmla="*/ 1644 w 303011"/>
                <a:gd name="connsiteY30" fmla="*/ 26181 h 247817"/>
                <a:gd name="connsiteX31" fmla="*/ 547 w 303011"/>
                <a:gd name="connsiteY31" fmla="*/ 13091 h 247817"/>
                <a:gd name="connsiteX32" fmla="*/ 0 w 303011"/>
                <a:gd name="connsiteY32" fmla="*/ 0 h 247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3011" h="247817">
                  <a:moveTo>
                    <a:pt x="0" y="0"/>
                  </a:moveTo>
                  <a:lnTo>
                    <a:pt x="303011" y="0"/>
                  </a:lnTo>
                  <a:lnTo>
                    <a:pt x="303011" y="247817"/>
                  </a:lnTo>
                  <a:lnTo>
                    <a:pt x="289280" y="246535"/>
                  </a:lnTo>
                  <a:lnTo>
                    <a:pt x="272843" y="243807"/>
                  </a:lnTo>
                  <a:lnTo>
                    <a:pt x="255859" y="241081"/>
                  </a:lnTo>
                  <a:lnTo>
                    <a:pt x="239422" y="237808"/>
                  </a:lnTo>
                  <a:lnTo>
                    <a:pt x="224081" y="233989"/>
                  </a:lnTo>
                  <a:lnTo>
                    <a:pt x="208742" y="229626"/>
                  </a:lnTo>
                  <a:lnTo>
                    <a:pt x="193401" y="224172"/>
                  </a:lnTo>
                  <a:lnTo>
                    <a:pt x="178608" y="219263"/>
                  </a:lnTo>
                  <a:lnTo>
                    <a:pt x="164364" y="213263"/>
                  </a:lnTo>
                  <a:lnTo>
                    <a:pt x="150667" y="206719"/>
                  </a:lnTo>
                  <a:lnTo>
                    <a:pt x="136969" y="199627"/>
                  </a:lnTo>
                  <a:lnTo>
                    <a:pt x="124369" y="192537"/>
                  </a:lnTo>
                  <a:lnTo>
                    <a:pt x="111767" y="184355"/>
                  </a:lnTo>
                  <a:lnTo>
                    <a:pt x="100262" y="176173"/>
                  </a:lnTo>
                  <a:lnTo>
                    <a:pt x="88756" y="167993"/>
                  </a:lnTo>
                  <a:lnTo>
                    <a:pt x="77799" y="158721"/>
                  </a:lnTo>
                  <a:lnTo>
                    <a:pt x="67936" y="149448"/>
                  </a:lnTo>
                  <a:lnTo>
                    <a:pt x="58075" y="139085"/>
                  </a:lnTo>
                  <a:lnTo>
                    <a:pt x="49309" y="129268"/>
                  </a:lnTo>
                  <a:lnTo>
                    <a:pt x="41090" y="118905"/>
                  </a:lnTo>
                  <a:lnTo>
                    <a:pt x="33420" y="108540"/>
                  </a:lnTo>
                  <a:lnTo>
                    <a:pt x="26846" y="97086"/>
                  </a:lnTo>
                  <a:lnTo>
                    <a:pt x="20819" y="86178"/>
                  </a:lnTo>
                  <a:lnTo>
                    <a:pt x="15341" y="74178"/>
                  </a:lnTo>
                  <a:lnTo>
                    <a:pt x="10410" y="62179"/>
                  </a:lnTo>
                  <a:lnTo>
                    <a:pt x="7122" y="50726"/>
                  </a:lnTo>
                  <a:lnTo>
                    <a:pt x="3835" y="38180"/>
                  </a:lnTo>
                  <a:lnTo>
                    <a:pt x="1644" y="26181"/>
                  </a:lnTo>
                  <a:lnTo>
                    <a:pt x="547" y="1309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5845" name="组合 65"/>
          <p:cNvGrpSpPr>
            <a:grpSpLocks/>
          </p:cNvGrpSpPr>
          <p:nvPr/>
        </p:nvGrpSpPr>
        <p:grpSpPr bwMode="auto">
          <a:xfrm>
            <a:off x="6134889" y="3849688"/>
            <a:ext cx="639679" cy="1898650"/>
            <a:chOff x="6135688" y="3468688"/>
            <a:chExt cx="640228" cy="1899316"/>
          </a:xfrm>
        </p:grpSpPr>
        <p:sp>
          <p:nvSpPr>
            <p:cNvPr id="22" name="任意多边形 21"/>
            <p:cNvSpPr/>
            <p:nvPr/>
          </p:nvSpPr>
          <p:spPr>
            <a:xfrm>
              <a:off x="6307263" y="3468688"/>
              <a:ext cx="386043" cy="362077"/>
            </a:xfrm>
            <a:custGeom>
              <a:avLst/>
              <a:gdLst>
                <a:gd name="connsiteX0" fmla="*/ 26016 w 386565"/>
                <a:gd name="connsiteY0" fmla="*/ 0 h 361595"/>
                <a:gd name="connsiteX1" fmla="*/ 316895 w 386565"/>
                <a:gd name="connsiteY1" fmla="*/ 0 h 361595"/>
                <a:gd name="connsiteX2" fmla="*/ 385472 w 386565"/>
                <a:gd name="connsiteY2" fmla="*/ 302430 h 361595"/>
                <a:gd name="connsiteX3" fmla="*/ 386565 w 386565"/>
                <a:gd name="connsiteY3" fmla="*/ 307908 h 361595"/>
                <a:gd name="connsiteX4" fmla="*/ 386565 w 386565"/>
                <a:gd name="connsiteY4" fmla="*/ 313386 h 361595"/>
                <a:gd name="connsiteX5" fmla="*/ 386018 w 386565"/>
                <a:gd name="connsiteY5" fmla="*/ 319411 h 361595"/>
                <a:gd name="connsiteX6" fmla="*/ 385472 w 386565"/>
                <a:gd name="connsiteY6" fmla="*/ 324343 h 361595"/>
                <a:gd name="connsiteX7" fmla="*/ 383831 w 386565"/>
                <a:gd name="connsiteY7" fmla="*/ 329272 h 361595"/>
                <a:gd name="connsiteX8" fmla="*/ 381645 w 386565"/>
                <a:gd name="connsiteY8" fmla="*/ 334203 h 361595"/>
                <a:gd name="connsiteX9" fmla="*/ 379457 w 386565"/>
                <a:gd name="connsiteY9" fmla="*/ 339133 h 361595"/>
                <a:gd name="connsiteX10" fmla="*/ 375630 w 386565"/>
                <a:gd name="connsiteY10" fmla="*/ 342969 h 361595"/>
                <a:gd name="connsiteX11" fmla="*/ 372349 w 386565"/>
                <a:gd name="connsiteY11" fmla="*/ 346803 h 361595"/>
                <a:gd name="connsiteX12" fmla="*/ 368522 w 386565"/>
                <a:gd name="connsiteY12" fmla="*/ 350638 h 361595"/>
                <a:gd name="connsiteX13" fmla="*/ 364695 w 386565"/>
                <a:gd name="connsiteY13" fmla="*/ 353376 h 361595"/>
                <a:gd name="connsiteX14" fmla="*/ 359773 w 386565"/>
                <a:gd name="connsiteY14" fmla="*/ 356116 h 361595"/>
                <a:gd name="connsiteX15" fmla="*/ 354852 w 386565"/>
                <a:gd name="connsiteY15" fmla="*/ 358308 h 361595"/>
                <a:gd name="connsiteX16" fmla="*/ 349385 w 386565"/>
                <a:gd name="connsiteY16" fmla="*/ 359950 h 361595"/>
                <a:gd name="connsiteX17" fmla="*/ 343917 w 386565"/>
                <a:gd name="connsiteY17" fmla="*/ 361046 h 361595"/>
                <a:gd name="connsiteX18" fmla="*/ 338450 w 386565"/>
                <a:gd name="connsiteY18" fmla="*/ 361595 h 361595"/>
                <a:gd name="connsiteX19" fmla="*/ 129037 w 386565"/>
                <a:gd name="connsiteY19" fmla="*/ 361595 h 361595"/>
                <a:gd name="connsiteX20" fmla="*/ 122476 w 386565"/>
                <a:gd name="connsiteY20" fmla="*/ 361046 h 361595"/>
                <a:gd name="connsiteX21" fmla="*/ 116461 w 386565"/>
                <a:gd name="connsiteY21" fmla="*/ 360499 h 361595"/>
                <a:gd name="connsiteX22" fmla="*/ 109900 w 386565"/>
                <a:gd name="connsiteY22" fmla="*/ 358308 h 361595"/>
                <a:gd name="connsiteX23" fmla="*/ 103885 w 386565"/>
                <a:gd name="connsiteY23" fmla="*/ 356663 h 361595"/>
                <a:gd name="connsiteX24" fmla="*/ 97872 w 386565"/>
                <a:gd name="connsiteY24" fmla="*/ 354472 h 361595"/>
                <a:gd name="connsiteX25" fmla="*/ 91857 w 386565"/>
                <a:gd name="connsiteY25" fmla="*/ 351734 h 361595"/>
                <a:gd name="connsiteX26" fmla="*/ 86937 w 386565"/>
                <a:gd name="connsiteY26" fmla="*/ 348447 h 361595"/>
                <a:gd name="connsiteX27" fmla="*/ 82015 w 386565"/>
                <a:gd name="connsiteY27" fmla="*/ 344611 h 361595"/>
                <a:gd name="connsiteX28" fmla="*/ 77642 w 386565"/>
                <a:gd name="connsiteY28" fmla="*/ 340777 h 361595"/>
                <a:gd name="connsiteX29" fmla="*/ 72720 w 386565"/>
                <a:gd name="connsiteY29" fmla="*/ 335846 h 361595"/>
                <a:gd name="connsiteX30" fmla="*/ 68893 w 386565"/>
                <a:gd name="connsiteY30" fmla="*/ 330916 h 361595"/>
                <a:gd name="connsiteX31" fmla="*/ 65066 w 386565"/>
                <a:gd name="connsiteY31" fmla="*/ 325985 h 361595"/>
                <a:gd name="connsiteX32" fmla="*/ 62332 w 386565"/>
                <a:gd name="connsiteY32" fmla="*/ 320507 h 361595"/>
                <a:gd name="connsiteX33" fmla="*/ 59599 w 386565"/>
                <a:gd name="connsiteY33" fmla="*/ 314482 h 361595"/>
                <a:gd name="connsiteX34" fmla="*/ 57411 w 386565"/>
                <a:gd name="connsiteY34" fmla="*/ 308455 h 361595"/>
                <a:gd name="connsiteX35" fmla="*/ 55770 w 386565"/>
                <a:gd name="connsiteY35" fmla="*/ 302430 h 361595"/>
                <a:gd name="connsiteX36" fmla="*/ 1094 w 386565"/>
                <a:gd name="connsiteY36" fmla="*/ 62480 h 361595"/>
                <a:gd name="connsiteX37" fmla="*/ 548 w 386565"/>
                <a:gd name="connsiteY37" fmla="*/ 56455 h 361595"/>
                <a:gd name="connsiteX38" fmla="*/ 0 w 386565"/>
                <a:gd name="connsiteY38" fmla="*/ 49881 h 361595"/>
                <a:gd name="connsiteX39" fmla="*/ 0 w 386565"/>
                <a:gd name="connsiteY39" fmla="*/ 44403 h 361595"/>
                <a:gd name="connsiteX40" fmla="*/ 1094 w 386565"/>
                <a:gd name="connsiteY40" fmla="*/ 38376 h 361595"/>
                <a:gd name="connsiteX41" fmla="*/ 2187 w 386565"/>
                <a:gd name="connsiteY41" fmla="*/ 32351 h 361595"/>
                <a:gd name="connsiteX42" fmla="*/ 3827 w 386565"/>
                <a:gd name="connsiteY42" fmla="*/ 26873 h 361595"/>
                <a:gd name="connsiteX43" fmla="*/ 6015 w 386565"/>
                <a:gd name="connsiteY43" fmla="*/ 21941 h 361595"/>
                <a:gd name="connsiteX44" fmla="*/ 9295 w 386565"/>
                <a:gd name="connsiteY44" fmla="*/ 17012 h 361595"/>
                <a:gd name="connsiteX45" fmla="*/ 12029 w 386565"/>
                <a:gd name="connsiteY45" fmla="*/ 12080 h 361595"/>
                <a:gd name="connsiteX46" fmla="*/ 16403 w 386565"/>
                <a:gd name="connsiteY46" fmla="*/ 7698 h 361595"/>
                <a:gd name="connsiteX47" fmla="*/ 20778 w 386565"/>
                <a:gd name="connsiteY47" fmla="*/ 3864 h 361595"/>
                <a:gd name="connsiteX48" fmla="*/ 25152 w 386565"/>
                <a:gd name="connsiteY48" fmla="*/ 577 h 361595"/>
                <a:gd name="connsiteX49" fmla="*/ 26016 w 386565"/>
                <a:gd name="connsiteY49" fmla="*/ 0 h 36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86565" h="361595">
                  <a:moveTo>
                    <a:pt x="26016" y="0"/>
                  </a:moveTo>
                  <a:lnTo>
                    <a:pt x="316895" y="0"/>
                  </a:lnTo>
                  <a:lnTo>
                    <a:pt x="385472" y="302430"/>
                  </a:lnTo>
                  <a:lnTo>
                    <a:pt x="386565" y="307908"/>
                  </a:lnTo>
                  <a:lnTo>
                    <a:pt x="386565" y="313386"/>
                  </a:lnTo>
                  <a:lnTo>
                    <a:pt x="386018" y="319411"/>
                  </a:lnTo>
                  <a:lnTo>
                    <a:pt x="385472" y="324343"/>
                  </a:lnTo>
                  <a:lnTo>
                    <a:pt x="383831" y="329272"/>
                  </a:lnTo>
                  <a:lnTo>
                    <a:pt x="381645" y="334203"/>
                  </a:lnTo>
                  <a:lnTo>
                    <a:pt x="379457" y="339133"/>
                  </a:lnTo>
                  <a:lnTo>
                    <a:pt x="375630" y="342969"/>
                  </a:lnTo>
                  <a:lnTo>
                    <a:pt x="372349" y="346803"/>
                  </a:lnTo>
                  <a:lnTo>
                    <a:pt x="368522" y="350638"/>
                  </a:lnTo>
                  <a:lnTo>
                    <a:pt x="364695" y="353376"/>
                  </a:lnTo>
                  <a:lnTo>
                    <a:pt x="359773" y="356116"/>
                  </a:lnTo>
                  <a:lnTo>
                    <a:pt x="354852" y="358308"/>
                  </a:lnTo>
                  <a:lnTo>
                    <a:pt x="349385" y="359950"/>
                  </a:lnTo>
                  <a:lnTo>
                    <a:pt x="343917" y="361046"/>
                  </a:lnTo>
                  <a:lnTo>
                    <a:pt x="338450" y="361595"/>
                  </a:lnTo>
                  <a:lnTo>
                    <a:pt x="129037" y="361595"/>
                  </a:lnTo>
                  <a:lnTo>
                    <a:pt x="122476" y="361046"/>
                  </a:lnTo>
                  <a:lnTo>
                    <a:pt x="116461" y="360499"/>
                  </a:lnTo>
                  <a:lnTo>
                    <a:pt x="109900" y="358308"/>
                  </a:lnTo>
                  <a:lnTo>
                    <a:pt x="103885" y="356663"/>
                  </a:lnTo>
                  <a:lnTo>
                    <a:pt x="97872" y="354472"/>
                  </a:lnTo>
                  <a:lnTo>
                    <a:pt x="91857" y="351734"/>
                  </a:lnTo>
                  <a:lnTo>
                    <a:pt x="86937" y="348447"/>
                  </a:lnTo>
                  <a:lnTo>
                    <a:pt x="82015" y="344611"/>
                  </a:lnTo>
                  <a:lnTo>
                    <a:pt x="77642" y="340777"/>
                  </a:lnTo>
                  <a:lnTo>
                    <a:pt x="72720" y="335846"/>
                  </a:lnTo>
                  <a:lnTo>
                    <a:pt x="68893" y="330916"/>
                  </a:lnTo>
                  <a:lnTo>
                    <a:pt x="65066" y="325985"/>
                  </a:lnTo>
                  <a:lnTo>
                    <a:pt x="62332" y="320507"/>
                  </a:lnTo>
                  <a:lnTo>
                    <a:pt x="59599" y="314482"/>
                  </a:lnTo>
                  <a:lnTo>
                    <a:pt x="57411" y="308455"/>
                  </a:lnTo>
                  <a:lnTo>
                    <a:pt x="55770" y="302430"/>
                  </a:lnTo>
                  <a:lnTo>
                    <a:pt x="1094" y="62480"/>
                  </a:lnTo>
                  <a:lnTo>
                    <a:pt x="548" y="56455"/>
                  </a:lnTo>
                  <a:lnTo>
                    <a:pt x="0" y="49881"/>
                  </a:lnTo>
                  <a:lnTo>
                    <a:pt x="0" y="44403"/>
                  </a:lnTo>
                  <a:lnTo>
                    <a:pt x="1094" y="38376"/>
                  </a:lnTo>
                  <a:lnTo>
                    <a:pt x="2187" y="32351"/>
                  </a:lnTo>
                  <a:lnTo>
                    <a:pt x="3827" y="26873"/>
                  </a:lnTo>
                  <a:lnTo>
                    <a:pt x="6015" y="21941"/>
                  </a:lnTo>
                  <a:lnTo>
                    <a:pt x="9295" y="17012"/>
                  </a:lnTo>
                  <a:lnTo>
                    <a:pt x="12029" y="12080"/>
                  </a:lnTo>
                  <a:lnTo>
                    <a:pt x="16403" y="7698"/>
                  </a:lnTo>
                  <a:lnTo>
                    <a:pt x="20778" y="3864"/>
                  </a:lnTo>
                  <a:lnTo>
                    <a:pt x="25152" y="577"/>
                  </a:lnTo>
                  <a:lnTo>
                    <a:pt x="26016" y="0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135688" y="3911755"/>
              <a:ext cx="640228" cy="597109"/>
            </a:xfrm>
            <a:custGeom>
              <a:avLst/>
              <a:gdLst>
                <a:gd name="connsiteX0" fmla="*/ 0 w 640227"/>
                <a:gd name="connsiteY0" fmla="*/ 0 h 597129"/>
                <a:gd name="connsiteX1" fmla="*/ 639130 w 640227"/>
                <a:gd name="connsiteY1" fmla="*/ 0 h 597129"/>
                <a:gd name="connsiteX2" fmla="*/ 640227 w 640227"/>
                <a:gd name="connsiteY2" fmla="*/ 63316 h 597129"/>
                <a:gd name="connsiteX3" fmla="*/ 640227 w 640227"/>
                <a:gd name="connsiteY3" fmla="*/ 130451 h 597129"/>
                <a:gd name="connsiteX4" fmla="*/ 640227 w 640227"/>
                <a:gd name="connsiteY4" fmla="*/ 147373 h 597129"/>
                <a:gd name="connsiteX5" fmla="*/ 639678 w 640227"/>
                <a:gd name="connsiteY5" fmla="*/ 164292 h 597129"/>
                <a:gd name="connsiteX6" fmla="*/ 638581 w 640227"/>
                <a:gd name="connsiteY6" fmla="*/ 181214 h 597129"/>
                <a:gd name="connsiteX7" fmla="*/ 637484 w 640227"/>
                <a:gd name="connsiteY7" fmla="*/ 197588 h 597129"/>
                <a:gd name="connsiteX8" fmla="*/ 635289 w 640227"/>
                <a:gd name="connsiteY8" fmla="*/ 213962 h 597129"/>
                <a:gd name="connsiteX9" fmla="*/ 633096 w 640227"/>
                <a:gd name="connsiteY9" fmla="*/ 230337 h 597129"/>
                <a:gd name="connsiteX10" fmla="*/ 630901 w 640227"/>
                <a:gd name="connsiteY10" fmla="*/ 246713 h 597129"/>
                <a:gd name="connsiteX11" fmla="*/ 627611 w 640227"/>
                <a:gd name="connsiteY11" fmla="*/ 262540 h 597129"/>
                <a:gd name="connsiteX12" fmla="*/ 624319 w 640227"/>
                <a:gd name="connsiteY12" fmla="*/ 278916 h 597129"/>
                <a:gd name="connsiteX13" fmla="*/ 620479 w 640227"/>
                <a:gd name="connsiteY13" fmla="*/ 294198 h 597129"/>
                <a:gd name="connsiteX14" fmla="*/ 616640 w 640227"/>
                <a:gd name="connsiteY14" fmla="*/ 310028 h 597129"/>
                <a:gd name="connsiteX15" fmla="*/ 612251 w 640227"/>
                <a:gd name="connsiteY15" fmla="*/ 325857 h 597129"/>
                <a:gd name="connsiteX16" fmla="*/ 607314 w 640227"/>
                <a:gd name="connsiteY16" fmla="*/ 341139 h 597129"/>
                <a:gd name="connsiteX17" fmla="*/ 602378 w 640227"/>
                <a:gd name="connsiteY17" fmla="*/ 355876 h 597129"/>
                <a:gd name="connsiteX18" fmla="*/ 596891 w 640227"/>
                <a:gd name="connsiteY18" fmla="*/ 371160 h 597129"/>
                <a:gd name="connsiteX19" fmla="*/ 591407 w 640227"/>
                <a:gd name="connsiteY19" fmla="*/ 385897 h 597129"/>
                <a:gd name="connsiteX20" fmla="*/ 584825 w 640227"/>
                <a:gd name="connsiteY20" fmla="*/ 400634 h 597129"/>
                <a:gd name="connsiteX21" fmla="*/ 578791 w 640227"/>
                <a:gd name="connsiteY21" fmla="*/ 414825 h 597129"/>
                <a:gd name="connsiteX22" fmla="*/ 571659 w 640227"/>
                <a:gd name="connsiteY22" fmla="*/ 429562 h 597129"/>
                <a:gd name="connsiteX23" fmla="*/ 564528 w 640227"/>
                <a:gd name="connsiteY23" fmla="*/ 443754 h 597129"/>
                <a:gd name="connsiteX24" fmla="*/ 557397 w 640227"/>
                <a:gd name="connsiteY24" fmla="*/ 457399 h 597129"/>
                <a:gd name="connsiteX25" fmla="*/ 549717 w 640227"/>
                <a:gd name="connsiteY25" fmla="*/ 471045 h 597129"/>
                <a:gd name="connsiteX26" fmla="*/ 541490 w 640227"/>
                <a:gd name="connsiteY26" fmla="*/ 485237 h 597129"/>
                <a:gd name="connsiteX27" fmla="*/ 533262 w 640227"/>
                <a:gd name="connsiteY27" fmla="*/ 497791 h 597129"/>
                <a:gd name="connsiteX28" fmla="*/ 524484 w 640227"/>
                <a:gd name="connsiteY28" fmla="*/ 511436 h 597129"/>
                <a:gd name="connsiteX29" fmla="*/ 515708 w 640227"/>
                <a:gd name="connsiteY29" fmla="*/ 524535 h 597129"/>
                <a:gd name="connsiteX30" fmla="*/ 505835 w 640227"/>
                <a:gd name="connsiteY30" fmla="*/ 537090 h 597129"/>
                <a:gd name="connsiteX31" fmla="*/ 497058 w 640227"/>
                <a:gd name="connsiteY31" fmla="*/ 549644 h 597129"/>
                <a:gd name="connsiteX32" fmla="*/ 486636 w 640227"/>
                <a:gd name="connsiteY32" fmla="*/ 562198 h 597129"/>
                <a:gd name="connsiteX33" fmla="*/ 476762 w 640227"/>
                <a:gd name="connsiteY33" fmla="*/ 573660 h 597129"/>
                <a:gd name="connsiteX34" fmla="*/ 466340 w 640227"/>
                <a:gd name="connsiteY34" fmla="*/ 585667 h 597129"/>
                <a:gd name="connsiteX35" fmla="*/ 455918 w 640227"/>
                <a:gd name="connsiteY35" fmla="*/ 597129 h 597129"/>
                <a:gd name="connsiteX36" fmla="*/ 0 w 640227"/>
                <a:gd name="connsiteY36" fmla="*/ 597129 h 597129"/>
                <a:gd name="connsiteX37" fmla="*/ 0 w 640227"/>
                <a:gd name="connsiteY37" fmla="*/ 0 h 597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40227" h="597129">
                  <a:moveTo>
                    <a:pt x="0" y="0"/>
                  </a:moveTo>
                  <a:lnTo>
                    <a:pt x="639130" y="0"/>
                  </a:lnTo>
                  <a:lnTo>
                    <a:pt x="640227" y="63316"/>
                  </a:lnTo>
                  <a:lnTo>
                    <a:pt x="640227" y="130451"/>
                  </a:lnTo>
                  <a:lnTo>
                    <a:pt x="640227" y="147373"/>
                  </a:lnTo>
                  <a:lnTo>
                    <a:pt x="639678" y="164292"/>
                  </a:lnTo>
                  <a:lnTo>
                    <a:pt x="638581" y="181214"/>
                  </a:lnTo>
                  <a:lnTo>
                    <a:pt x="637484" y="197588"/>
                  </a:lnTo>
                  <a:lnTo>
                    <a:pt x="635289" y="213962"/>
                  </a:lnTo>
                  <a:lnTo>
                    <a:pt x="633096" y="230337"/>
                  </a:lnTo>
                  <a:lnTo>
                    <a:pt x="630901" y="246713"/>
                  </a:lnTo>
                  <a:lnTo>
                    <a:pt x="627611" y="262540"/>
                  </a:lnTo>
                  <a:lnTo>
                    <a:pt x="624319" y="278916"/>
                  </a:lnTo>
                  <a:lnTo>
                    <a:pt x="620479" y="294198"/>
                  </a:lnTo>
                  <a:lnTo>
                    <a:pt x="616640" y="310028"/>
                  </a:lnTo>
                  <a:lnTo>
                    <a:pt x="612251" y="325857"/>
                  </a:lnTo>
                  <a:lnTo>
                    <a:pt x="607314" y="341139"/>
                  </a:lnTo>
                  <a:lnTo>
                    <a:pt x="602378" y="355876"/>
                  </a:lnTo>
                  <a:lnTo>
                    <a:pt x="596891" y="371160"/>
                  </a:lnTo>
                  <a:lnTo>
                    <a:pt x="591407" y="385897"/>
                  </a:lnTo>
                  <a:lnTo>
                    <a:pt x="584825" y="400634"/>
                  </a:lnTo>
                  <a:lnTo>
                    <a:pt x="578791" y="414825"/>
                  </a:lnTo>
                  <a:lnTo>
                    <a:pt x="571659" y="429562"/>
                  </a:lnTo>
                  <a:lnTo>
                    <a:pt x="564528" y="443754"/>
                  </a:lnTo>
                  <a:lnTo>
                    <a:pt x="557397" y="457399"/>
                  </a:lnTo>
                  <a:lnTo>
                    <a:pt x="549717" y="471045"/>
                  </a:lnTo>
                  <a:lnTo>
                    <a:pt x="541490" y="485237"/>
                  </a:lnTo>
                  <a:lnTo>
                    <a:pt x="533262" y="497791"/>
                  </a:lnTo>
                  <a:lnTo>
                    <a:pt x="524484" y="511436"/>
                  </a:lnTo>
                  <a:lnTo>
                    <a:pt x="515708" y="524535"/>
                  </a:lnTo>
                  <a:lnTo>
                    <a:pt x="505835" y="537090"/>
                  </a:lnTo>
                  <a:lnTo>
                    <a:pt x="497058" y="549644"/>
                  </a:lnTo>
                  <a:lnTo>
                    <a:pt x="486636" y="562198"/>
                  </a:lnTo>
                  <a:lnTo>
                    <a:pt x="476762" y="573660"/>
                  </a:lnTo>
                  <a:lnTo>
                    <a:pt x="466340" y="585667"/>
                  </a:lnTo>
                  <a:lnTo>
                    <a:pt x="455918" y="597129"/>
                  </a:lnTo>
                  <a:lnTo>
                    <a:pt x="0" y="5971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6135688" y="4591444"/>
              <a:ext cx="451178" cy="192155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6 h 191739"/>
                <a:gd name="connsiteX3" fmla="*/ 375345 w 451056"/>
                <a:gd name="connsiteY3" fmla="*/ 1634 h 191739"/>
                <a:gd name="connsiteX4" fmla="*/ 384124 w 451056"/>
                <a:gd name="connsiteY4" fmla="*/ 3814 h 191739"/>
                <a:gd name="connsiteX5" fmla="*/ 393451 w 451056"/>
                <a:gd name="connsiteY5" fmla="*/ 7627 h 191739"/>
                <a:gd name="connsiteX6" fmla="*/ 401131 w 451056"/>
                <a:gd name="connsiteY6" fmla="*/ 11440 h 191739"/>
                <a:gd name="connsiteX7" fmla="*/ 409360 w 451056"/>
                <a:gd name="connsiteY7" fmla="*/ 16342 h 191739"/>
                <a:gd name="connsiteX8" fmla="*/ 416492 w 451056"/>
                <a:gd name="connsiteY8" fmla="*/ 21789 h 191739"/>
                <a:gd name="connsiteX9" fmla="*/ 423076 w 451056"/>
                <a:gd name="connsiteY9" fmla="*/ 28325 h 191739"/>
                <a:gd name="connsiteX10" fmla="*/ 429661 w 451056"/>
                <a:gd name="connsiteY10" fmla="*/ 34863 h 191739"/>
                <a:gd name="connsiteX11" fmla="*/ 434598 w 451056"/>
                <a:gd name="connsiteY11" fmla="*/ 41944 h 191739"/>
                <a:gd name="connsiteX12" fmla="*/ 439536 w 451056"/>
                <a:gd name="connsiteY12" fmla="*/ 50114 h 191739"/>
                <a:gd name="connsiteX13" fmla="*/ 443375 w 451056"/>
                <a:gd name="connsiteY13" fmla="*/ 58285 h 191739"/>
                <a:gd name="connsiteX14" fmla="*/ 446668 w 451056"/>
                <a:gd name="connsiteY14" fmla="*/ 67546 h 191739"/>
                <a:gd name="connsiteX15" fmla="*/ 449410 w 451056"/>
                <a:gd name="connsiteY15" fmla="*/ 76261 h 191739"/>
                <a:gd name="connsiteX16" fmla="*/ 450507 w 451056"/>
                <a:gd name="connsiteY16" fmla="*/ 86065 h 191739"/>
                <a:gd name="connsiteX17" fmla="*/ 451056 w 451056"/>
                <a:gd name="connsiteY17" fmla="*/ 95871 h 191739"/>
                <a:gd name="connsiteX18" fmla="*/ 450507 w 451056"/>
                <a:gd name="connsiteY18" fmla="*/ 105675 h 191739"/>
                <a:gd name="connsiteX19" fmla="*/ 449410 w 451056"/>
                <a:gd name="connsiteY19" fmla="*/ 114935 h 191739"/>
                <a:gd name="connsiteX20" fmla="*/ 446668 w 451056"/>
                <a:gd name="connsiteY20" fmla="*/ 124195 h 191739"/>
                <a:gd name="connsiteX21" fmla="*/ 443375 w 451056"/>
                <a:gd name="connsiteY21" fmla="*/ 132911 h 191739"/>
                <a:gd name="connsiteX22" fmla="*/ 439536 w 451056"/>
                <a:gd name="connsiteY22" fmla="*/ 141082 h 191739"/>
                <a:gd name="connsiteX23" fmla="*/ 434598 w 451056"/>
                <a:gd name="connsiteY23" fmla="*/ 149252 h 191739"/>
                <a:gd name="connsiteX24" fmla="*/ 429661 w 451056"/>
                <a:gd name="connsiteY24" fmla="*/ 156879 h 191739"/>
                <a:gd name="connsiteX25" fmla="*/ 423076 w 451056"/>
                <a:gd name="connsiteY25" fmla="*/ 163414 h 191739"/>
                <a:gd name="connsiteX26" fmla="*/ 416492 w 451056"/>
                <a:gd name="connsiteY26" fmla="*/ 169950 h 191739"/>
                <a:gd name="connsiteX27" fmla="*/ 409360 w 451056"/>
                <a:gd name="connsiteY27" fmla="*/ 175398 h 191739"/>
                <a:gd name="connsiteX28" fmla="*/ 401131 w 451056"/>
                <a:gd name="connsiteY28" fmla="*/ 179756 h 191739"/>
                <a:gd name="connsiteX29" fmla="*/ 393451 w 451056"/>
                <a:gd name="connsiteY29" fmla="*/ 183569 h 191739"/>
                <a:gd name="connsiteX30" fmla="*/ 384124 w 451056"/>
                <a:gd name="connsiteY30" fmla="*/ 187382 h 191739"/>
                <a:gd name="connsiteX31" fmla="*/ 375345 w 451056"/>
                <a:gd name="connsiteY31" fmla="*/ 189560 h 191739"/>
                <a:gd name="connsiteX32" fmla="*/ 366020 w 451056"/>
                <a:gd name="connsiteY32" fmla="*/ 191196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6"/>
                  </a:lnTo>
                  <a:lnTo>
                    <a:pt x="375345" y="1634"/>
                  </a:lnTo>
                  <a:lnTo>
                    <a:pt x="384124" y="3814"/>
                  </a:lnTo>
                  <a:lnTo>
                    <a:pt x="393451" y="7627"/>
                  </a:lnTo>
                  <a:lnTo>
                    <a:pt x="401131" y="11440"/>
                  </a:lnTo>
                  <a:lnTo>
                    <a:pt x="409360" y="16342"/>
                  </a:lnTo>
                  <a:lnTo>
                    <a:pt x="416492" y="21789"/>
                  </a:lnTo>
                  <a:lnTo>
                    <a:pt x="423076" y="28325"/>
                  </a:lnTo>
                  <a:lnTo>
                    <a:pt x="429661" y="34863"/>
                  </a:lnTo>
                  <a:lnTo>
                    <a:pt x="434598" y="41944"/>
                  </a:lnTo>
                  <a:lnTo>
                    <a:pt x="439536" y="50114"/>
                  </a:lnTo>
                  <a:lnTo>
                    <a:pt x="443375" y="58285"/>
                  </a:lnTo>
                  <a:lnTo>
                    <a:pt x="446668" y="67546"/>
                  </a:lnTo>
                  <a:lnTo>
                    <a:pt x="449410" y="76261"/>
                  </a:lnTo>
                  <a:lnTo>
                    <a:pt x="450507" y="86065"/>
                  </a:lnTo>
                  <a:lnTo>
                    <a:pt x="451056" y="95871"/>
                  </a:lnTo>
                  <a:lnTo>
                    <a:pt x="450507" y="105675"/>
                  </a:lnTo>
                  <a:lnTo>
                    <a:pt x="449410" y="114935"/>
                  </a:lnTo>
                  <a:lnTo>
                    <a:pt x="446668" y="124195"/>
                  </a:lnTo>
                  <a:lnTo>
                    <a:pt x="443375" y="132911"/>
                  </a:lnTo>
                  <a:lnTo>
                    <a:pt x="439536" y="141082"/>
                  </a:lnTo>
                  <a:lnTo>
                    <a:pt x="434598" y="149252"/>
                  </a:lnTo>
                  <a:lnTo>
                    <a:pt x="429661" y="156879"/>
                  </a:lnTo>
                  <a:lnTo>
                    <a:pt x="423076" y="163414"/>
                  </a:lnTo>
                  <a:lnTo>
                    <a:pt x="416492" y="169950"/>
                  </a:lnTo>
                  <a:lnTo>
                    <a:pt x="409360" y="175398"/>
                  </a:lnTo>
                  <a:lnTo>
                    <a:pt x="401131" y="179756"/>
                  </a:lnTo>
                  <a:lnTo>
                    <a:pt x="393451" y="183569"/>
                  </a:lnTo>
                  <a:lnTo>
                    <a:pt x="384124" y="187382"/>
                  </a:lnTo>
                  <a:lnTo>
                    <a:pt x="375345" y="189560"/>
                  </a:lnTo>
                  <a:lnTo>
                    <a:pt x="366020" y="191196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6135688" y="4847121"/>
              <a:ext cx="451178" cy="190567"/>
            </a:xfrm>
            <a:custGeom>
              <a:avLst/>
              <a:gdLst>
                <a:gd name="connsiteX0" fmla="*/ 0 w 451056"/>
                <a:gd name="connsiteY0" fmla="*/ 0 h 191739"/>
                <a:gd name="connsiteX1" fmla="*/ 356145 w 451056"/>
                <a:gd name="connsiteY1" fmla="*/ 0 h 191739"/>
                <a:gd name="connsiteX2" fmla="*/ 366020 w 451056"/>
                <a:gd name="connsiteY2" fmla="*/ 547 h 191739"/>
                <a:gd name="connsiteX3" fmla="*/ 375345 w 451056"/>
                <a:gd name="connsiteY3" fmla="*/ 1639 h 191739"/>
                <a:gd name="connsiteX4" fmla="*/ 384124 w 451056"/>
                <a:gd name="connsiteY4" fmla="*/ 4371 h 191739"/>
                <a:gd name="connsiteX5" fmla="*/ 393451 w 451056"/>
                <a:gd name="connsiteY5" fmla="*/ 7102 h 191739"/>
                <a:gd name="connsiteX6" fmla="*/ 401131 w 451056"/>
                <a:gd name="connsiteY6" fmla="*/ 10925 h 191739"/>
                <a:gd name="connsiteX7" fmla="*/ 409360 w 451056"/>
                <a:gd name="connsiteY7" fmla="*/ 16388 h 191739"/>
                <a:gd name="connsiteX8" fmla="*/ 416492 w 451056"/>
                <a:gd name="connsiteY8" fmla="*/ 21851 h 191739"/>
                <a:gd name="connsiteX9" fmla="*/ 423076 w 451056"/>
                <a:gd name="connsiteY9" fmla="*/ 27861 h 191739"/>
                <a:gd name="connsiteX10" fmla="*/ 429661 w 451056"/>
                <a:gd name="connsiteY10" fmla="*/ 34961 h 191739"/>
                <a:gd name="connsiteX11" fmla="*/ 434598 w 451056"/>
                <a:gd name="connsiteY11" fmla="*/ 42063 h 191739"/>
                <a:gd name="connsiteX12" fmla="*/ 439536 w 451056"/>
                <a:gd name="connsiteY12" fmla="*/ 49710 h 191739"/>
                <a:gd name="connsiteX13" fmla="*/ 443375 w 451056"/>
                <a:gd name="connsiteY13" fmla="*/ 58451 h 191739"/>
                <a:gd name="connsiteX14" fmla="*/ 446668 w 451056"/>
                <a:gd name="connsiteY14" fmla="*/ 67190 h 191739"/>
                <a:gd name="connsiteX15" fmla="*/ 449410 w 451056"/>
                <a:gd name="connsiteY15" fmla="*/ 76478 h 191739"/>
                <a:gd name="connsiteX16" fmla="*/ 450507 w 451056"/>
                <a:gd name="connsiteY16" fmla="*/ 85764 h 191739"/>
                <a:gd name="connsiteX17" fmla="*/ 451056 w 451056"/>
                <a:gd name="connsiteY17" fmla="*/ 96143 h 191739"/>
                <a:gd name="connsiteX18" fmla="*/ 450507 w 451056"/>
                <a:gd name="connsiteY18" fmla="*/ 105429 h 191739"/>
                <a:gd name="connsiteX19" fmla="*/ 449410 w 451056"/>
                <a:gd name="connsiteY19" fmla="*/ 115262 h 191739"/>
                <a:gd name="connsiteX20" fmla="*/ 446668 w 451056"/>
                <a:gd name="connsiteY20" fmla="*/ 124549 h 191739"/>
                <a:gd name="connsiteX21" fmla="*/ 443375 w 451056"/>
                <a:gd name="connsiteY21" fmla="*/ 133290 h 191739"/>
                <a:gd name="connsiteX22" fmla="*/ 439536 w 451056"/>
                <a:gd name="connsiteY22" fmla="*/ 142029 h 191739"/>
                <a:gd name="connsiteX23" fmla="*/ 434598 w 451056"/>
                <a:gd name="connsiteY23" fmla="*/ 149676 h 191739"/>
                <a:gd name="connsiteX24" fmla="*/ 429661 w 451056"/>
                <a:gd name="connsiteY24" fmla="*/ 157325 h 191739"/>
                <a:gd name="connsiteX25" fmla="*/ 423076 w 451056"/>
                <a:gd name="connsiteY25" fmla="*/ 163880 h 191739"/>
                <a:gd name="connsiteX26" fmla="*/ 416492 w 451056"/>
                <a:gd name="connsiteY26" fmla="*/ 169888 h 191739"/>
                <a:gd name="connsiteX27" fmla="*/ 409360 w 451056"/>
                <a:gd name="connsiteY27" fmla="*/ 175898 h 191739"/>
                <a:gd name="connsiteX28" fmla="*/ 401131 w 451056"/>
                <a:gd name="connsiteY28" fmla="*/ 180268 h 191739"/>
                <a:gd name="connsiteX29" fmla="*/ 393451 w 451056"/>
                <a:gd name="connsiteY29" fmla="*/ 184639 h 191739"/>
                <a:gd name="connsiteX30" fmla="*/ 384124 w 451056"/>
                <a:gd name="connsiteY30" fmla="*/ 187368 h 191739"/>
                <a:gd name="connsiteX31" fmla="*/ 375345 w 451056"/>
                <a:gd name="connsiteY31" fmla="*/ 190100 h 191739"/>
                <a:gd name="connsiteX32" fmla="*/ 366020 w 451056"/>
                <a:gd name="connsiteY32" fmla="*/ 191194 h 191739"/>
                <a:gd name="connsiteX33" fmla="*/ 356145 w 451056"/>
                <a:gd name="connsiteY33" fmla="*/ 191739 h 191739"/>
                <a:gd name="connsiteX34" fmla="*/ 0 w 451056"/>
                <a:gd name="connsiteY34" fmla="*/ 191739 h 191739"/>
                <a:gd name="connsiteX35" fmla="*/ 0 w 451056"/>
                <a:gd name="connsiteY35" fmla="*/ 0 h 19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51056" h="191739">
                  <a:moveTo>
                    <a:pt x="0" y="0"/>
                  </a:moveTo>
                  <a:lnTo>
                    <a:pt x="356145" y="0"/>
                  </a:lnTo>
                  <a:lnTo>
                    <a:pt x="366020" y="547"/>
                  </a:lnTo>
                  <a:lnTo>
                    <a:pt x="375345" y="1639"/>
                  </a:lnTo>
                  <a:lnTo>
                    <a:pt x="384124" y="4371"/>
                  </a:lnTo>
                  <a:lnTo>
                    <a:pt x="393451" y="7102"/>
                  </a:lnTo>
                  <a:lnTo>
                    <a:pt x="401131" y="10925"/>
                  </a:lnTo>
                  <a:lnTo>
                    <a:pt x="409360" y="16388"/>
                  </a:lnTo>
                  <a:lnTo>
                    <a:pt x="416492" y="21851"/>
                  </a:lnTo>
                  <a:lnTo>
                    <a:pt x="423076" y="27861"/>
                  </a:lnTo>
                  <a:lnTo>
                    <a:pt x="429661" y="34961"/>
                  </a:lnTo>
                  <a:lnTo>
                    <a:pt x="434598" y="42063"/>
                  </a:lnTo>
                  <a:lnTo>
                    <a:pt x="439536" y="49710"/>
                  </a:lnTo>
                  <a:lnTo>
                    <a:pt x="443375" y="58451"/>
                  </a:lnTo>
                  <a:lnTo>
                    <a:pt x="446668" y="67190"/>
                  </a:lnTo>
                  <a:lnTo>
                    <a:pt x="449410" y="76478"/>
                  </a:lnTo>
                  <a:lnTo>
                    <a:pt x="450507" y="85764"/>
                  </a:lnTo>
                  <a:lnTo>
                    <a:pt x="451056" y="96143"/>
                  </a:lnTo>
                  <a:lnTo>
                    <a:pt x="450507" y="105429"/>
                  </a:lnTo>
                  <a:lnTo>
                    <a:pt x="449410" y="115262"/>
                  </a:lnTo>
                  <a:lnTo>
                    <a:pt x="446668" y="124549"/>
                  </a:lnTo>
                  <a:lnTo>
                    <a:pt x="443375" y="133290"/>
                  </a:lnTo>
                  <a:lnTo>
                    <a:pt x="439536" y="142029"/>
                  </a:lnTo>
                  <a:lnTo>
                    <a:pt x="434598" y="149676"/>
                  </a:lnTo>
                  <a:lnTo>
                    <a:pt x="429661" y="157325"/>
                  </a:lnTo>
                  <a:lnTo>
                    <a:pt x="423076" y="163880"/>
                  </a:lnTo>
                  <a:lnTo>
                    <a:pt x="416492" y="169888"/>
                  </a:lnTo>
                  <a:lnTo>
                    <a:pt x="409360" y="175898"/>
                  </a:lnTo>
                  <a:lnTo>
                    <a:pt x="401131" y="180268"/>
                  </a:lnTo>
                  <a:lnTo>
                    <a:pt x="393451" y="184639"/>
                  </a:lnTo>
                  <a:lnTo>
                    <a:pt x="384124" y="187368"/>
                  </a:lnTo>
                  <a:lnTo>
                    <a:pt x="375345" y="190100"/>
                  </a:lnTo>
                  <a:lnTo>
                    <a:pt x="366020" y="191194"/>
                  </a:lnTo>
                  <a:lnTo>
                    <a:pt x="356145" y="191739"/>
                  </a:lnTo>
                  <a:lnTo>
                    <a:pt x="0" y="1917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6135688" y="5120267"/>
              <a:ext cx="300256" cy="247737"/>
            </a:xfrm>
            <a:custGeom>
              <a:avLst/>
              <a:gdLst>
                <a:gd name="connsiteX0" fmla="*/ 0 w 300270"/>
                <a:gd name="connsiteY0" fmla="*/ 0 h 247594"/>
                <a:gd name="connsiteX1" fmla="*/ 300270 w 300270"/>
                <a:gd name="connsiteY1" fmla="*/ 0 h 247594"/>
                <a:gd name="connsiteX2" fmla="*/ 300270 w 300270"/>
                <a:gd name="connsiteY2" fmla="*/ 13091 h 247594"/>
                <a:gd name="connsiteX3" fmla="*/ 298626 w 300270"/>
                <a:gd name="connsiteY3" fmla="*/ 26181 h 247594"/>
                <a:gd name="connsiteX4" fmla="*/ 296434 w 300270"/>
                <a:gd name="connsiteY4" fmla="*/ 38180 h 247594"/>
                <a:gd name="connsiteX5" fmla="*/ 293695 w 300270"/>
                <a:gd name="connsiteY5" fmla="*/ 50726 h 247594"/>
                <a:gd name="connsiteX6" fmla="*/ 289860 w 300270"/>
                <a:gd name="connsiteY6" fmla="*/ 62179 h 247594"/>
                <a:gd name="connsiteX7" fmla="*/ 285477 w 300270"/>
                <a:gd name="connsiteY7" fmla="*/ 74178 h 247594"/>
                <a:gd name="connsiteX8" fmla="*/ 279999 w 300270"/>
                <a:gd name="connsiteY8" fmla="*/ 86178 h 247594"/>
                <a:gd name="connsiteX9" fmla="*/ 273971 w 300270"/>
                <a:gd name="connsiteY9" fmla="*/ 97086 h 247594"/>
                <a:gd name="connsiteX10" fmla="*/ 267397 w 300270"/>
                <a:gd name="connsiteY10" fmla="*/ 108540 h 247594"/>
                <a:gd name="connsiteX11" fmla="*/ 259180 w 300270"/>
                <a:gd name="connsiteY11" fmla="*/ 118905 h 247594"/>
                <a:gd name="connsiteX12" fmla="*/ 251508 w 300270"/>
                <a:gd name="connsiteY12" fmla="*/ 129268 h 247594"/>
                <a:gd name="connsiteX13" fmla="*/ 242195 w 300270"/>
                <a:gd name="connsiteY13" fmla="*/ 139085 h 247594"/>
                <a:gd name="connsiteX14" fmla="*/ 232881 w 300270"/>
                <a:gd name="connsiteY14" fmla="*/ 149448 h 247594"/>
                <a:gd name="connsiteX15" fmla="*/ 222471 w 300270"/>
                <a:gd name="connsiteY15" fmla="*/ 158721 h 247594"/>
                <a:gd name="connsiteX16" fmla="*/ 212061 w 300270"/>
                <a:gd name="connsiteY16" fmla="*/ 167993 h 247594"/>
                <a:gd name="connsiteX17" fmla="*/ 200556 w 300270"/>
                <a:gd name="connsiteY17" fmla="*/ 176173 h 247594"/>
                <a:gd name="connsiteX18" fmla="*/ 189050 w 300270"/>
                <a:gd name="connsiteY18" fmla="*/ 184355 h 247594"/>
                <a:gd name="connsiteX19" fmla="*/ 176449 w 300270"/>
                <a:gd name="connsiteY19" fmla="*/ 192537 h 247594"/>
                <a:gd name="connsiteX20" fmla="*/ 163848 w 300270"/>
                <a:gd name="connsiteY20" fmla="*/ 199627 h 247594"/>
                <a:gd name="connsiteX21" fmla="*/ 150152 w 300270"/>
                <a:gd name="connsiteY21" fmla="*/ 206719 h 247594"/>
                <a:gd name="connsiteX22" fmla="*/ 135906 w 300270"/>
                <a:gd name="connsiteY22" fmla="*/ 213263 h 247594"/>
                <a:gd name="connsiteX23" fmla="*/ 121662 w 300270"/>
                <a:gd name="connsiteY23" fmla="*/ 219263 h 247594"/>
                <a:gd name="connsiteX24" fmla="*/ 107418 w 300270"/>
                <a:gd name="connsiteY24" fmla="*/ 224172 h 247594"/>
                <a:gd name="connsiteX25" fmla="*/ 92077 w 300270"/>
                <a:gd name="connsiteY25" fmla="*/ 229626 h 247594"/>
                <a:gd name="connsiteX26" fmla="*/ 76189 w 300270"/>
                <a:gd name="connsiteY26" fmla="*/ 233989 h 247594"/>
                <a:gd name="connsiteX27" fmla="*/ 60299 w 300270"/>
                <a:gd name="connsiteY27" fmla="*/ 237808 h 247594"/>
                <a:gd name="connsiteX28" fmla="*/ 44410 w 300270"/>
                <a:gd name="connsiteY28" fmla="*/ 241081 h 247594"/>
                <a:gd name="connsiteX29" fmla="*/ 27975 w 300270"/>
                <a:gd name="connsiteY29" fmla="*/ 243807 h 247594"/>
                <a:gd name="connsiteX30" fmla="*/ 10990 w 300270"/>
                <a:gd name="connsiteY30" fmla="*/ 246535 h 247594"/>
                <a:gd name="connsiteX31" fmla="*/ 0 w 300270"/>
                <a:gd name="connsiteY31" fmla="*/ 247594 h 247594"/>
                <a:gd name="connsiteX32" fmla="*/ 0 w 300270"/>
                <a:gd name="connsiteY32" fmla="*/ 0 h 247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00270" h="247594">
                  <a:moveTo>
                    <a:pt x="0" y="0"/>
                  </a:moveTo>
                  <a:lnTo>
                    <a:pt x="300270" y="0"/>
                  </a:lnTo>
                  <a:lnTo>
                    <a:pt x="300270" y="13091"/>
                  </a:lnTo>
                  <a:lnTo>
                    <a:pt x="298626" y="26181"/>
                  </a:lnTo>
                  <a:lnTo>
                    <a:pt x="296434" y="38180"/>
                  </a:lnTo>
                  <a:lnTo>
                    <a:pt x="293695" y="50726"/>
                  </a:lnTo>
                  <a:lnTo>
                    <a:pt x="289860" y="62179"/>
                  </a:lnTo>
                  <a:lnTo>
                    <a:pt x="285477" y="74178"/>
                  </a:lnTo>
                  <a:lnTo>
                    <a:pt x="279999" y="86178"/>
                  </a:lnTo>
                  <a:lnTo>
                    <a:pt x="273971" y="97086"/>
                  </a:lnTo>
                  <a:lnTo>
                    <a:pt x="267397" y="108540"/>
                  </a:lnTo>
                  <a:lnTo>
                    <a:pt x="259180" y="118905"/>
                  </a:lnTo>
                  <a:lnTo>
                    <a:pt x="251508" y="129268"/>
                  </a:lnTo>
                  <a:lnTo>
                    <a:pt x="242195" y="139085"/>
                  </a:lnTo>
                  <a:lnTo>
                    <a:pt x="232881" y="149448"/>
                  </a:lnTo>
                  <a:lnTo>
                    <a:pt x="222471" y="158721"/>
                  </a:lnTo>
                  <a:lnTo>
                    <a:pt x="212061" y="167993"/>
                  </a:lnTo>
                  <a:lnTo>
                    <a:pt x="200556" y="176173"/>
                  </a:lnTo>
                  <a:lnTo>
                    <a:pt x="189050" y="184355"/>
                  </a:lnTo>
                  <a:lnTo>
                    <a:pt x="176449" y="192537"/>
                  </a:lnTo>
                  <a:lnTo>
                    <a:pt x="163848" y="199627"/>
                  </a:lnTo>
                  <a:lnTo>
                    <a:pt x="150152" y="206719"/>
                  </a:lnTo>
                  <a:lnTo>
                    <a:pt x="135906" y="213263"/>
                  </a:lnTo>
                  <a:lnTo>
                    <a:pt x="121662" y="219263"/>
                  </a:lnTo>
                  <a:lnTo>
                    <a:pt x="107418" y="224172"/>
                  </a:lnTo>
                  <a:lnTo>
                    <a:pt x="92077" y="229626"/>
                  </a:lnTo>
                  <a:lnTo>
                    <a:pt x="76189" y="233989"/>
                  </a:lnTo>
                  <a:lnTo>
                    <a:pt x="60299" y="237808"/>
                  </a:lnTo>
                  <a:lnTo>
                    <a:pt x="44410" y="241081"/>
                  </a:lnTo>
                  <a:lnTo>
                    <a:pt x="27975" y="243807"/>
                  </a:lnTo>
                  <a:lnTo>
                    <a:pt x="10990" y="246535"/>
                  </a:lnTo>
                  <a:lnTo>
                    <a:pt x="0" y="2475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51" name="文本框 22"/>
          <p:cNvSpPr txBox="1"/>
          <p:nvPr/>
        </p:nvSpPr>
        <p:spPr>
          <a:xfrm>
            <a:off x="1054646" y="1941288"/>
            <a:ext cx="35288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相信自己的感覺</a:t>
            </a:r>
            <a:endParaRPr lang="zh-CN" altLang="en-US" sz="36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52" name="文本框 22"/>
          <p:cNvSpPr txBox="1"/>
          <p:nvPr/>
        </p:nvSpPr>
        <p:spPr>
          <a:xfrm>
            <a:off x="7751390" y="1940639"/>
            <a:ext cx="33007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明確的拒絕</a:t>
            </a:r>
            <a:endParaRPr lang="zh-CN" altLang="en-US" sz="36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54" name="文本框 22"/>
          <p:cNvSpPr txBox="1"/>
          <p:nvPr/>
        </p:nvSpPr>
        <p:spPr>
          <a:xfrm>
            <a:off x="1126654" y="4371885"/>
            <a:ext cx="30122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大聲呼救</a:t>
            </a:r>
            <a:r>
              <a:rPr lang="zh-TW" altLang="en-US" sz="3600" kern="0" dirty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36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  引起他人注意</a:t>
            </a:r>
            <a:endParaRPr lang="zh-CN" altLang="en-US" sz="36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56" name="文本框 22"/>
          <p:cNvSpPr txBox="1"/>
          <p:nvPr/>
        </p:nvSpPr>
        <p:spPr>
          <a:xfrm>
            <a:off x="7895613" y="4371885"/>
            <a:ext cx="30122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蒐集證據</a:t>
            </a:r>
            <a:endParaRPr lang="zh-CN" altLang="en-US" sz="36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677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6069707" y="0"/>
            <a:ext cx="0" cy="2074863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7898269" y="0"/>
            <a:ext cx="0" cy="3602038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0088173" y="0"/>
            <a:ext cx="0" cy="2655888"/>
          </a:xfrm>
          <a:prstGeom prst="line">
            <a:avLst/>
          </a:prstGeom>
          <a:ln w="28575"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同心圆 9"/>
          <p:cNvSpPr/>
          <p:nvPr/>
        </p:nvSpPr>
        <p:spPr>
          <a:xfrm>
            <a:off x="5168125" y="2074864"/>
            <a:ext cx="1801577" cy="1800225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同心圆 13"/>
          <p:cNvSpPr/>
          <p:nvPr/>
        </p:nvSpPr>
        <p:spPr>
          <a:xfrm>
            <a:off x="6996687" y="3602038"/>
            <a:ext cx="1801577" cy="1800225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839534" y="2546351"/>
            <a:ext cx="2740495" cy="2738437"/>
          </a:xfrm>
          <a:prstGeom prst="donut">
            <a:avLst>
              <a:gd name="adj" fmla="val 12500"/>
            </a:avLst>
          </a:pr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5168125" y="2074864"/>
            <a:ext cx="1801577" cy="1800225"/>
          </a:xfrm>
          <a:prstGeom prst="blockArc">
            <a:avLst>
              <a:gd name="adj1" fmla="val 10795232"/>
              <a:gd name="adj2" fmla="val 512995"/>
              <a:gd name="adj3" fmla="val 12460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rot="12804471">
            <a:off x="8839533" y="2546350"/>
            <a:ext cx="2740495" cy="2738437"/>
          </a:xfrm>
          <a:prstGeom prst="blockArc">
            <a:avLst>
              <a:gd name="adj1" fmla="val 10795232"/>
              <a:gd name="adj2" fmla="val 16106589"/>
              <a:gd name="adj3" fmla="val 12596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空心弧 20"/>
          <p:cNvSpPr/>
          <p:nvPr/>
        </p:nvSpPr>
        <p:spPr>
          <a:xfrm rot="3433786">
            <a:off x="6997363" y="3601362"/>
            <a:ext cx="1800225" cy="1801577"/>
          </a:xfrm>
          <a:prstGeom prst="blockArc">
            <a:avLst>
              <a:gd name="adj1" fmla="val 10795232"/>
              <a:gd name="adj2" fmla="val 20381218"/>
              <a:gd name="adj3" fmla="val 12377"/>
            </a:avLst>
          </a:pr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文本框 22"/>
          <p:cNvSpPr txBox="1"/>
          <p:nvPr/>
        </p:nvSpPr>
        <p:spPr>
          <a:xfrm>
            <a:off x="547018" y="4429521"/>
            <a:ext cx="50441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5400" kern="0" dirty="0" smtClean="0">
                <a:solidFill>
                  <a:srgbClr val="3A3A3A"/>
                </a:solidFill>
                <a:latin typeface="細明體_HKSCS" pitchFamily="18" charset="-120"/>
                <a:ea typeface="細明體_HKSCS" pitchFamily="18" charset="-120"/>
              </a:rPr>
              <a:t>主張權益的方式</a:t>
            </a:r>
            <a:endParaRPr lang="zh-CN" altLang="en-US" sz="5400" kern="0" dirty="0">
              <a:solidFill>
                <a:srgbClr val="3A3A3A"/>
              </a:solidFill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29" name="任意多边形 27"/>
          <p:cNvSpPr/>
          <p:nvPr/>
        </p:nvSpPr>
        <p:spPr>
          <a:xfrm>
            <a:off x="1774726" y="5781253"/>
            <a:ext cx="4294188" cy="600075"/>
          </a:xfrm>
          <a:custGeom>
            <a:avLst/>
            <a:gdLst>
              <a:gd name="connsiteX0" fmla="*/ 0 w 4414918"/>
              <a:gd name="connsiteY0" fmla="*/ 0 h 600165"/>
              <a:gd name="connsiteX1" fmla="*/ 4414918 w 4414918"/>
              <a:gd name="connsiteY1" fmla="*/ 0 h 600165"/>
              <a:gd name="connsiteX2" fmla="*/ 4414918 w 4414918"/>
              <a:gd name="connsiteY2" fmla="*/ 600165 h 600165"/>
              <a:gd name="connsiteX3" fmla="*/ 1190120 w 4414918"/>
              <a:gd name="connsiteY3" fmla="*/ 600165 h 600165"/>
              <a:gd name="connsiteX4" fmla="*/ 0 w 4414918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4918" h="600165">
                <a:moveTo>
                  <a:pt x="0" y="0"/>
                </a:moveTo>
                <a:lnTo>
                  <a:pt x="4414918" y="0"/>
                </a:lnTo>
                <a:lnTo>
                  <a:pt x="4414918" y="600165"/>
                </a:lnTo>
                <a:lnTo>
                  <a:pt x="119012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0B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422176" y="5663778"/>
            <a:ext cx="2582863" cy="600075"/>
          </a:xfrm>
          <a:custGeom>
            <a:avLst/>
            <a:gdLst>
              <a:gd name="connsiteX0" fmla="*/ 0 w 2581834"/>
              <a:gd name="connsiteY0" fmla="*/ 0 h 600165"/>
              <a:gd name="connsiteX1" fmla="*/ 1391714 w 2581834"/>
              <a:gd name="connsiteY1" fmla="*/ 0 h 600165"/>
              <a:gd name="connsiteX2" fmla="*/ 2581834 w 2581834"/>
              <a:gd name="connsiteY2" fmla="*/ 600165 h 600165"/>
              <a:gd name="connsiteX3" fmla="*/ 0 w 2581834"/>
              <a:gd name="connsiteY3" fmla="*/ 600165 h 600165"/>
              <a:gd name="connsiteX4" fmla="*/ 0 w 2581834"/>
              <a:gd name="connsiteY4" fmla="*/ 0 h 60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834" h="600165">
                <a:moveTo>
                  <a:pt x="0" y="0"/>
                </a:moveTo>
                <a:lnTo>
                  <a:pt x="1391714" y="0"/>
                </a:lnTo>
                <a:lnTo>
                  <a:pt x="2581834" y="600165"/>
                </a:lnTo>
                <a:lnTo>
                  <a:pt x="0" y="600165"/>
                </a:lnTo>
                <a:lnTo>
                  <a:pt x="0" y="0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2730401" y="6263853"/>
            <a:ext cx="263525" cy="117475"/>
          </a:xfrm>
          <a:custGeom>
            <a:avLst/>
            <a:gdLst>
              <a:gd name="connsiteX0" fmla="*/ 0 w 309537"/>
              <a:gd name="connsiteY0" fmla="*/ 146050 h 146050"/>
              <a:gd name="connsiteX1" fmla="*/ 154769 w 309537"/>
              <a:gd name="connsiteY1" fmla="*/ 0 h 146050"/>
              <a:gd name="connsiteX2" fmla="*/ 309537 w 309537"/>
              <a:gd name="connsiteY2" fmla="*/ 146050 h 146050"/>
              <a:gd name="connsiteX3" fmla="*/ 0 w 309537"/>
              <a:gd name="connsiteY3" fmla="*/ 146050 h 146050"/>
              <a:gd name="connsiteX0" fmla="*/ 0 w 397643"/>
              <a:gd name="connsiteY0" fmla="*/ 74612 h 146050"/>
              <a:gd name="connsiteX1" fmla="*/ 242875 w 397643"/>
              <a:gd name="connsiteY1" fmla="*/ 0 h 146050"/>
              <a:gd name="connsiteX2" fmla="*/ 397643 w 397643"/>
              <a:gd name="connsiteY2" fmla="*/ 146050 h 146050"/>
              <a:gd name="connsiteX3" fmla="*/ 0 w 397643"/>
              <a:gd name="connsiteY3" fmla="*/ 74612 h 146050"/>
              <a:gd name="connsiteX0" fmla="*/ 0 w 242875"/>
              <a:gd name="connsiteY0" fmla="*/ 74612 h 191293"/>
              <a:gd name="connsiteX1" fmla="*/ 242875 w 242875"/>
              <a:gd name="connsiteY1" fmla="*/ 0 h 191293"/>
              <a:gd name="connsiteX2" fmla="*/ 233337 w 242875"/>
              <a:gd name="connsiteY2" fmla="*/ 191293 h 191293"/>
              <a:gd name="connsiteX3" fmla="*/ 0 w 242875"/>
              <a:gd name="connsiteY3" fmla="*/ 74612 h 191293"/>
              <a:gd name="connsiteX0" fmla="*/ 0 w 264307"/>
              <a:gd name="connsiteY0" fmla="*/ 793 h 117474"/>
              <a:gd name="connsiteX1" fmla="*/ 264307 w 264307"/>
              <a:gd name="connsiteY1" fmla="*/ 0 h 117474"/>
              <a:gd name="connsiteX2" fmla="*/ 233337 w 264307"/>
              <a:gd name="connsiteY2" fmla="*/ 117474 h 117474"/>
              <a:gd name="connsiteX3" fmla="*/ 0 w 264307"/>
              <a:gd name="connsiteY3" fmla="*/ 793 h 11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307" h="117474">
                <a:moveTo>
                  <a:pt x="0" y="793"/>
                </a:moveTo>
                <a:lnTo>
                  <a:pt x="264307" y="0"/>
                </a:lnTo>
                <a:lnTo>
                  <a:pt x="233337" y="117474"/>
                </a:lnTo>
                <a:lnTo>
                  <a:pt x="0" y="793"/>
                </a:lnTo>
                <a:close/>
              </a:path>
            </a:pathLst>
          </a:custGeom>
          <a:solidFill>
            <a:srgbClr val="B08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4" name="直線接點 3"/>
          <p:cNvCxnSpPr/>
          <p:nvPr/>
        </p:nvCxnSpPr>
        <p:spPr>
          <a:xfrm>
            <a:off x="547018" y="5488278"/>
            <a:ext cx="475252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280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6114537"/>
              </p:ext>
            </p:extLst>
          </p:nvPr>
        </p:nvGraphicFramePr>
        <p:xfrm>
          <a:off x="262557" y="620688"/>
          <a:ext cx="11593289" cy="55932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4137"/>
                <a:gridCol w="2016224"/>
                <a:gridCol w="1728192"/>
                <a:gridCol w="1746081"/>
                <a:gridCol w="1710303"/>
                <a:gridCol w="1584176"/>
                <a:gridCol w="1584176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途徑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申訴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再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申訴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調解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     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撤銷申訴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刑事告訴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民事賠償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6815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受理單位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向警局、桃園市政府家庭暴力暨性侵害防治中心、加害人所屬單位。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桃園市政府家庭暴力暨性侵害防治中心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桃園市政府家庭暴力暨性侵害防治中心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警局、桃園市政府家庭暴力暨性侵害防治中心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警局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法院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2840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如何提出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事件發生一年內以「言詞」或「書面」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提出</a:t>
                      </a:r>
                      <a:r>
                        <a:rPr lang="zh-TW" altLang="en-US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。</a:t>
                      </a:r>
                      <a:endParaRPr lang="en-US" altLang="zh-TW" sz="2000" kern="100" dirty="0" smtClean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填寫性騷擾事件再申訴書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填寫性騷擾事件調解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申請書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填寫性騷擾案件撤銷申訴書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性騷擾防治法第</a:t>
                      </a:r>
                      <a:r>
                        <a:rPr 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25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條為告訴乃論，需在事件發生</a:t>
                      </a:r>
                      <a:r>
                        <a:rPr 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6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個月內到警局提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告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事發後</a:t>
                      </a:r>
                      <a:r>
                        <a:rPr 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2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年內具狀提出求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償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922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加害人</a:t>
                      </a:r>
                      <a:endParaRPr lang="en-US" altLang="zh-TW" sz="2000" kern="100" dirty="0" smtClean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面臨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處新臺幣</a:t>
                      </a:r>
                      <a:r>
                        <a:rPr 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萬元以上</a:t>
                      </a:r>
                      <a:r>
                        <a:rPr lang="en-US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萬元以下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罰鍰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若性騷擾申訴不成，透過再申訴成立，加害人須接受裁罰。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賠償被害人及回復被害人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名譽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桃園市政府家庭暴力暨性侵害防治中心會視情節，決定是否受理撤銷行政申訴。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判刑或科處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罰金</a:t>
                      </a:r>
                      <a:r>
                        <a:rPr lang="en-US" alt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10</a:t>
                      </a:r>
                      <a:r>
                        <a:rPr lang="zh-TW" altLang="en-US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萬以下新臺幣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針對</a:t>
                      </a:r>
                      <a:r>
                        <a:rPr lang="zh-TW" altLang="en-US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被害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人</a:t>
                      </a:r>
                      <a:r>
                        <a:rPr lang="zh-TW" sz="20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精神或身體受到的損害予以</a:t>
                      </a:r>
                      <a:r>
                        <a:rPr lang="zh-TW" sz="20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賠償</a:t>
                      </a:r>
                      <a:endParaRPr lang="zh-TW" sz="20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527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圓角矩形 37"/>
          <p:cNvSpPr/>
          <p:nvPr/>
        </p:nvSpPr>
        <p:spPr>
          <a:xfrm>
            <a:off x="3857355" y="6165304"/>
            <a:ext cx="4450939" cy="369332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圓角矩形 36"/>
          <p:cNvSpPr/>
          <p:nvPr/>
        </p:nvSpPr>
        <p:spPr>
          <a:xfrm>
            <a:off x="2965708" y="4628792"/>
            <a:ext cx="1526207" cy="86745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9102512" y="3136829"/>
            <a:ext cx="2030917" cy="666586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6878998" y="2060848"/>
            <a:ext cx="2577518" cy="44544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838620" y="3094752"/>
            <a:ext cx="2154638" cy="779183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58523" y="260648"/>
            <a:ext cx="9001001" cy="1152128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細明體_HKSCS" pitchFamily="18" charset="-120"/>
                <a:ea typeface="細明體_HKSCS" pitchFamily="18" charset="-120"/>
              </a:rPr>
              <a:t>性騷擾事件申訴及調查流程圖</a:t>
            </a:r>
            <a:endParaRPr lang="zh-TW" altLang="en-US" sz="4800" dirty="0"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25" name="橢圓 24"/>
          <p:cNvSpPr/>
          <p:nvPr/>
        </p:nvSpPr>
        <p:spPr>
          <a:xfrm>
            <a:off x="9381972" y="4877158"/>
            <a:ext cx="1109120" cy="110912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橢圓 32"/>
          <p:cNvSpPr/>
          <p:nvPr/>
        </p:nvSpPr>
        <p:spPr>
          <a:xfrm>
            <a:off x="6259024" y="4877158"/>
            <a:ext cx="1109120" cy="110912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36" name="群組 35"/>
          <p:cNvGrpSpPr/>
          <p:nvPr/>
        </p:nvGrpSpPr>
        <p:grpSpPr>
          <a:xfrm>
            <a:off x="1589271" y="1772816"/>
            <a:ext cx="9638675" cy="4044010"/>
            <a:chOff x="1585873" y="1216636"/>
            <a:chExt cx="9638675" cy="4044010"/>
          </a:xfrm>
        </p:grpSpPr>
        <p:sp>
          <p:nvSpPr>
            <p:cNvPr id="10" name="手繪多邊形 9"/>
            <p:cNvSpPr/>
            <p:nvPr/>
          </p:nvSpPr>
          <p:spPr>
            <a:xfrm>
              <a:off x="8304896" y="3801795"/>
              <a:ext cx="91440" cy="34937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34937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手繪多邊形 10"/>
            <p:cNvSpPr/>
            <p:nvPr/>
          </p:nvSpPr>
          <p:spPr>
            <a:xfrm>
              <a:off x="6217096" y="2343302"/>
              <a:ext cx="2133520" cy="34937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76072"/>
                  </a:lnTo>
                  <a:lnTo>
                    <a:pt x="2133520" y="176072"/>
                  </a:lnTo>
                  <a:lnTo>
                    <a:pt x="2133520" y="34937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手繪多邊形 11"/>
            <p:cNvSpPr/>
            <p:nvPr/>
          </p:nvSpPr>
          <p:spPr>
            <a:xfrm>
              <a:off x="3775495" y="3801795"/>
              <a:ext cx="1525040" cy="34937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76072"/>
                  </a:lnTo>
                  <a:lnTo>
                    <a:pt x="1525040" y="176072"/>
                  </a:lnTo>
                  <a:lnTo>
                    <a:pt x="1525040" y="34937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手繪多邊形 12"/>
            <p:cNvSpPr/>
            <p:nvPr/>
          </p:nvSpPr>
          <p:spPr>
            <a:xfrm>
              <a:off x="2244898" y="3801795"/>
              <a:ext cx="2360809" cy="34660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525040" y="0"/>
                  </a:moveTo>
                  <a:lnTo>
                    <a:pt x="1525040" y="176072"/>
                  </a:lnTo>
                  <a:lnTo>
                    <a:pt x="0" y="176072"/>
                  </a:lnTo>
                  <a:lnTo>
                    <a:pt x="0" y="34937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手繪多邊形 13"/>
            <p:cNvSpPr/>
            <p:nvPr/>
          </p:nvSpPr>
          <p:spPr>
            <a:xfrm>
              <a:off x="3775495" y="2343302"/>
              <a:ext cx="2441600" cy="34937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441600" y="0"/>
                  </a:moveTo>
                  <a:lnTo>
                    <a:pt x="2441600" y="176072"/>
                  </a:lnTo>
                  <a:lnTo>
                    <a:pt x="0" y="176072"/>
                  </a:lnTo>
                  <a:lnTo>
                    <a:pt x="0" y="34937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橢圓 14"/>
            <p:cNvSpPr/>
            <p:nvPr/>
          </p:nvSpPr>
          <p:spPr>
            <a:xfrm>
              <a:off x="5662536" y="1234182"/>
              <a:ext cx="1109120" cy="110912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手繪多邊形 15"/>
            <p:cNvSpPr/>
            <p:nvPr/>
          </p:nvSpPr>
          <p:spPr>
            <a:xfrm>
              <a:off x="5762667" y="1216636"/>
              <a:ext cx="1047519" cy="1109120"/>
            </a:xfrm>
            <a:custGeom>
              <a:avLst/>
              <a:gdLst>
                <a:gd name="connsiteX0" fmla="*/ 0 w 1047519"/>
                <a:gd name="connsiteY0" fmla="*/ 0 h 1109120"/>
                <a:gd name="connsiteX1" fmla="*/ 1047519 w 1047519"/>
                <a:gd name="connsiteY1" fmla="*/ 0 h 1109120"/>
                <a:gd name="connsiteX2" fmla="*/ 1047519 w 1047519"/>
                <a:gd name="connsiteY2" fmla="*/ 1109120 h 1109120"/>
                <a:gd name="connsiteX3" fmla="*/ 0 w 1047519"/>
                <a:gd name="connsiteY3" fmla="*/ 1109120 h 1109120"/>
                <a:gd name="connsiteX4" fmla="*/ 0 w 1047519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7519" h="1109120">
                  <a:moveTo>
                    <a:pt x="0" y="0"/>
                  </a:moveTo>
                  <a:lnTo>
                    <a:pt x="1047519" y="0"/>
                  </a:lnTo>
                  <a:lnTo>
                    <a:pt x="1047519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kern="120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申訴</a:t>
              </a:r>
              <a:endParaRPr lang="zh-TW" altLang="en-US" sz="2800" b="1" kern="12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" name="橢圓 16"/>
            <p:cNvSpPr/>
            <p:nvPr/>
          </p:nvSpPr>
          <p:spPr>
            <a:xfrm>
              <a:off x="3220935" y="2692675"/>
              <a:ext cx="1109120" cy="110912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手繪多邊形 17"/>
            <p:cNvSpPr/>
            <p:nvPr/>
          </p:nvSpPr>
          <p:spPr>
            <a:xfrm>
              <a:off x="2989861" y="2616778"/>
              <a:ext cx="1663680" cy="1109120"/>
            </a:xfrm>
            <a:custGeom>
              <a:avLst/>
              <a:gdLst>
                <a:gd name="connsiteX0" fmla="*/ 0 w 1663680"/>
                <a:gd name="connsiteY0" fmla="*/ 0 h 1109120"/>
                <a:gd name="connsiteX1" fmla="*/ 1663680 w 1663680"/>
                <a:gd name="connsiteY1" fmla="*/ 0 h 1109120"/>
                <a:gd name="connsiteX2" fmla="*/ 1663680 w 1663680"/>
                <a:gd name="connsiteY2" fmla="*/ 1109120 h 1109120"/>
                <a:gd name="connsiteX3" fmla="*/ 0 w 1663680"/>
                <a:gd name="connsiteY3" fmla="*/ 1109120 h 1109120"/>
                <a:gd name="connsiteX4" fmla="*/ 0 w 1663680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3680" h="1109120">
                  <a:moveTo>
                    <a:pt x="0" y="0"/>
                  </a:moveTo>
                  <a:lnTo>
                    <a:pt x="1663680" y="0"/>
                  </a:lnTo>
                  <a:lnTo>
                    <a:pt x="1663680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受理</a:t>
              </a:r>
              <a:endParaRPr lang="zh-TW" altLang="en-US" sz="2800" b="1" kern="12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9" name="橢圓 18"/>
            <p:cNvSpPr/>
            <p:nvPr/>
          </p:nvSpPr>
          <p:spPr>
            <a:xfrm>
              <a:off x="1690338" y="4151526"/>
              <a:ext cx="1109120" cy="110912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手繪多邊形 19"/>
            <p:cNvSpPr/>
            <p:nvPr/>
          </p:nvSpPr>
          <p:spPr>
            <a:xfrm>
              <a:off x="1585873" y="4110224"/>
              <a:ext cx="1663680" cy="1109120"/>
            </a:xfrm>
            <a:custGeom>
              <a:avLst/>
              <a:gdLst>
                <a:gd name="connsiteX0" fmla="*/ 0 w 1663680"/>
                <a:gd name="connsiteY0" fmla="*/ 0 h 1109120"/>
                <a:gd name="connsiteX1" fmla="*/ 1663680 w 1663680"/>
                <a:gd name="connsiteY1" fmla="*/ 0 h 1109120"/>
                <a:gd name="connsiteX2" fmla="*/ 1663680 w 1663680"/>
                <a:gd name="connsiteY2" fmla="*/ 1109120 h 1109120"/>
                <a:gd name="connsiteX3" fmla="*/ 0 w 1663680"/>
                <a:gd name="connsiteY3" fmla="*/ 1109120 h 1109120"/>
                <a:gd name="connsiteX4" fmla="*/ 0 w 1663680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3680" h="1109120">
                  <a:moveTo>
                    <a:pt x="0" y="0"/>
                  </a:moveTo>
                  <a:lnTo>
                    <a:pt x="1663680" y="0"/>
                  </a:lnTo>
                  <a:lnTo>
                    <a:pt x="1663680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000" kern="1200" dirty="0">
                <a:latin typeface="細明體_HKSCS" pitchFamily="18" charset="-120"/>
                <a:ea typeface="細明體_HKSCS" pitchFamily="18" charset="-120"/>
              </a:endParaRPr>
            </a:p>
          </p:txBody>
        </p:sp>
        <p:sp>
          <p:nvSpPr>
            <p:cNvPr id="21" name="橢圓 20"/>
            <p:cNvSpPr/>
            <p:nvPr/>
          </p:nvSpPr>
          <p:spPr>
            <a:xfrm>
              <a:off x="4745975" y="4151168"/>
              <a:ext cx="1109120" cy="110912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手繪多邊形 21"/>
            <p:cNvSpPr/>
            <p:nvPr/>
          </p:nvSpPr>
          <p:spPr>
            <a:xfrm>
              <a:off x="5855095" y="4148395"/>
              <a:ext cx="1663680" cy="1109120"/>
            </a:xfrm>
            <a:custGeom>
              <a:avLst/>
              <a:gdLst>
                <a:gd name="connsiteX0" fmla="*/ 0 w 1663680"/>
                <a:gd name="connsiteY0" fmla="*/ 0 h 1109120"/>
                <a:gd name="connsiteX1" fmla="*/ 1663680 w 1663680"/>
                <a:gd name="connsiteY1" fmla="*/ 0 h 1109120"/>
                <a:gd name="connsiteX2" fmla="*/ 1663680 w 1663680"/>
                <a:gd name="connsiteY2" fmla="*/ 1109120 h 1109120"/>
                <a:gd name="connsiteX3" fmla="*/ 0 w 1663680"/>
                <a:gd name="connsiteY3" fmla="*/ 1109120 h 1109120"/>
                <a:gd name="connsiteX4" fmla="*/ 0 w 1663680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3680" h="1109120">
                  <a:moveTo>
                    <a:pt x="0" y="0"/>
                  </a:moveTo>
                  <a:lnTo>
                    <a:pt x="1663680" y="0"/>
                  </a:lnTo>
                  <a:lnTo>
                    <a:pt x="1663680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l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4500" kern="1200"/>
            </a:p>
          </p:txBody>
        </p:sp>
        <p:sp>
          <p:nvSpPr>
            <p:cNvPr id="23" name="橢圓 22"/>
            <p:cNvSpPr/>
            <p:nvPr/>
          </p:nvSpPr>
          <p:spPr>
            <a:xfrm>
              <a:off x="7796056" y="2692675"/>
              <a:ext cx="1109120" cy="110912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手繪多邊形 23"/>
            <p:cNvSpPr/>
            <p:nvPr/>
          </p:nvSpPr>
          <p:spPr>
            <a:xfrm>
              <a:off x="7670858" y="2646735"/>
              <a:ext cx="1663680" cy="1109120"/>
            </a:xfrm>
            <a:custGeom>
              <a:avLst/>
              <a:gdLst>
                <a:gd name="connsiteX0" fmla="*/ 0 w 1663680"/>
                <a:gd name="connsiteY0" fmla="*/ 0 h 1109120"/>
                <a:gd name="connsiteX1" fmla="*/ 1663680 w 1663680"/>
                <a:gd name="connsiteY1" fmla="*/ 0 h 1109120"/>
                <a:gd name="connsiteX2" fmla="*/ 1663680 w 1663680"/>
                <a:gd name="connsiteY2" fmla="*/ 1109120 h 1109120"/>
                <a:gd name="connsiteX3" fmla="*/ 0 w 1663680"/>
                <a:gd name="connsiteY3" fmla="*/ 1109120 h 1109120"/>
                <a:gd name="connsiteX4" fmla="*/ 0 w 1663680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3680" h="1109120">
                  <a:moveTo>
                    <a:pt x="0" y="0"/>
                  </a:moveTo>
                  <a:lnTo>
                    <a:pt x="1663680" y="0"/>
                  </a:lnTo>
                  <a:lnTo>
                    <a:pt x="1663680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kern="120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不受理</a:t>
              </a:r>
              <a:endParaRPr lang="zh-TW" altLang="en-US" sz="2800" b="1" kern="12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" name="手繪多邊形 25"/>
            <p:cNvSpPr/>
            <p:nvPr/>
          </p:nvSpPr>
          <p:spPr>
            <a:xfrm>
              <a:off x="8905176" y="4148396"/>
              <a:ext cx="547942" cy="660002"/>
            </a:xfrm>
            <a:custGeom>
              <a:avLst/>
              <a:gdLst>
                <a:gd name="connsiteX0" fmla="*/ 0 w 1663680"/>
                <a:gd name="connsiteY0" fmla="*/ 0 h 1109120"/>
                <a:gd name="connsiteX1" fmla="*/ 1663680 w 1663680"/>
                <a:gd name="connsiteY1" fmla="*/ 0 h 1109120"/>
                <a:gd name="connsiteX2" fmla="*/ 1663680 w 1663680"/>
                <a:gd name="connsiteY2" fmla="*/ 1109120 h 1109120"/>
                <a:gd name="connsiteX3" fmla="*/ 0 w 1663680"/>
                <a:gd name="connsiteY3" fmla="*/ 1109120 h 1109120"/>
                <a:gd name="connsiteX4" fmla="*/ 0 w 1663680"/>
                <a:gd name="connsiteY4" fmla="*/ 0 h 110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63680" h="1109120">
                  <a:moveTo>
                    <a:pt x="0" y="0"/>
                  </a:moveTo>
                  <a:lnTo>
                    <a:pt x="1663680" y="0"/>
                  </a:lnTo>
                  <a:lnTo>
                    <a:pt x="1663680" y="1109120"/>
                  </a:lnTo>
                  <a:lnTo>
                    <a:pt x="0" y="11091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989861" y="4016732"/>
              <a:ext cx="17281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itchFamily="34" charset="-120"/>
                  <a:ea typeface="微軟正黑體" pitchFamily="34" charset="-120"/>
                </a:rPr>
                <a:t>調查結果書面通知當事人及主管機關</a:t>
              </a:r>
              <a:endParaRPr lang="zh-TW" altLang="en-US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9099114" y="2585958"/>
              <a:ext cx="21254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itchFamily="34" charset="-120"/>
                  <a:ea typeface="微軟正黑體" pitchFamily="34" charset="-120"/>
                </a:rPr>
                <a:t>書面敘明理由回覆當事人及主管機關</a:t>
              </a:r>
              <a:endParaRPr lang="zh-TW" altLang="en-US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3011808" y="3976481"/>
              <a:ext cx="14272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sz="24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1775670" y="4416387"/>
              <a:ext cx="93845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成立</a:t>
              </a:r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2670075" y="4068814"/>
              <a:ext cx="3729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4585648" y="4068814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4724606" y="4478397"/>
              <a:ext cx="13334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不成立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7325909" y="4253838"/>
              <a:ext cx="1847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zh-TW" altLang="en-US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6359877" y="4577565"/>
              <a:ext cx="900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結案</a:t>
              </a:r>
              <a:endParaRPr lang="zh-TW" altLang="en-US" sz="2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9378574" y="4577564"/>
              <a:ext cx="13192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再申訴</a:t>
              </a:r>
              <a:endParaRPr lang="zh-TW" altLang="en-US" sz="24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023" y="4527568"/>
            <a:ext cx="155416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84" y="4527567"/>
            <a:ext cx="155416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文字方塊 38"/>
          <p:cNvSpPr txBox="1"/>
          <p:nvPr/>
        </p:nvSpPr>
        <p:spPr>
          <a:xfrm>
            <a:off x="838621" y="3172959"/>
            <a:ext cx="2154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個月內完成調查 必要時得延長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個月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853420" y="2098906"/>
            <a:ext cx="300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事件發生一年內提出申訴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934966" y="6165304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當事人之一方不滿調查結果，可提再申訴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341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細明體_HKSCS" pitchFamily="18" charset="-120"/>
                <a:ea typeface="細明體_HKSCS" pitchFamily="18" charset="-120"/>
              </a:rPr>
              <a:t>性騷擾事件再</a:t>
            </a:r>
            <a:r>
              <a:rPr lang="zh-TW" altLang="en-US" sz="4800" dirty="0">
                <a:latin typeface="細明體_HKSCS" pitchFamily="18" charset="-120"/>
                <a:ea typeface="細明體_HKSCS" pitchFamily="18" charset="-120"/>
              </a:rPr>
              <a:t>申訴及調查流程圖</a:t>
            </a:r>
            <a:endParaRPr lang="zh-TW" altLang="en-US" sz="4800" dirty="0"/>
          </a:p>
        </p:txBody>
      </p:sp>
      <p:sp>
        <p:nvSpPr>
          <p:cNvPr id="7" name="圓角矩形 6"/>
          <p:cNvSpPr/>
          <p:nvPr/>
        </p:nvSpPr>
        <p:spPr>
          <a:xfrm>
            <a:off x="3304282" y="1483913"/>
            <a:ext cx="2520280" cy="93610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3700326" y="1628799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再申訴</a:t>
            </a:r>
            <a:endParaRPr lang="zh-TW" altLang="en-US" sz="4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0" name="直線接點 9"/>
          <p:cNvCxnSpPr/>
          <p:nvPr/>
        </p:nvCxnSpPr>
        <p:spPr>
          <a:xfrm>
            <a:off x="3765922" y="2420017"/>
            <a:ext cx="0" cy="3025207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3765922" y="3501008"/>
            <a:ext cx="39561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3765922" y="5445224"/>
            <a:ext cx="39561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圓角矩形 17"/>
          <p:cNvSpPr/>
          <p:nvPr/>
        </p:nvSpPr>
        <p:spPr>
          <a:xfrm>
            <a:off x="4161532" y="2924944"/>
            <a:ext cx="4886002" cy="172819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圓角矩形 18"/>
          <p:cNvSpPr/>
          <p:nvPr/>
        </p:nvSpPr>
        <p:spPr>
          <a:xfrm>
            <a:off x="4161532" y="5085183"/>
            <a:ext cx="4886002" cy="1469777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4336281" y="2881099"/>
            <a:ext cx="4968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受理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2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個月內完成調查，必要時  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延長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個月。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書面通知當事人調查結果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161532" y="5169966"/>
            <a:ext cx="47112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不受理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8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應再申訴之日起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20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日內，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 以書面敘明回覆當事人。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5824562" y="1691765"/>
            <a:ext cx="4375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latin typeface="微軟正黑體"/>
                <a:ea typeface="微軟正黑體"/>
              </a:rPr>
              <a:t>『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得向直轄市、縣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市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政府提再申訴</a:t>
            </a:r>
            <a:r>
              <a:rPr lang="en-US" altLang="zh-TW" sz="2000" b="1" dirty="0">
                <a:latin typeface="微軟正黑體"/>
                <a:ea typeface="微軟正黑體"/>
              </a:rPr>
              <a:t>』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34071" y="3416707"/>
            <a:ext cx="2429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 smtClean="0">
                <a:latin typeface="微軟正黑體"/>
                <a:ea typeface="微軟正黑體"/>
              </a:rPr>
              <a:t>『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調查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過程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當事人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   雙方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分開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詢問</a:t>
            </a:r>
            <a:r>
              <a:rPr lang="en-US" altLang="zh-TW" sz="2000" b="1" dirty="0">
                <a:latin typeface="微軟正黑體"/>
                <a:ea typeface="微軟正黑體"/>
              </a:rPr>
              <a:t>』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群組 29"/>
          <p:cNvGrpSpPr/>
          <p:nvPr/>
        </p:nvGrpSpPr>
        <p:grpSpPr>
          <a:xfrm>
            <a:off x="4194756" y="5730787"/>
            <a:ext cx="295930" cy="263352"/>
            <a:chOff x="10631710" y="2156665"/>
            <a:chExt cx="295930" cy="263352"/>
          </a:xfrm>
        </p:grpSpPr>
        <p:sp>
          <p:nvSpPr>
            <p:cNvPr id="29" name="橢圓 28"/>
            <p:cNvSpPr/>
            <p:nvPr/>
          </p:nvSpPr>
          <p:spPr>
            <a:xfrm>
              <a:off x="10631710" y="2156665"/>
              <a:ext cx="295930" cy="2633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橢圓 27"/>
            <p:cNvSpPr/>
            <p:nvPr/>
          </p:nvSpPr>
          <p:spPr>
            <a:xfrm>
              <a:off x="10741670" y="2251724"/>
              <a:ext cx="180020" cy="14358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4200706" y="4221088"/>
            <a:ext cx="295930" cy="263352"/>
            <a:chOff x="10631710" y="2156665"/>
            <a:chExt cx="295930" cy="263352"/>
          </a:xfrm>
        </p:grpSpPr>
        <p:sp>
          <p:nvSpPr>
            <p:cNvPr id="32" name="橢圓 31"/>
            <p:cNvSpPr/>
            <p:nvPr/>
          </p:nvSpPr>
          <p:spPr>
            <a:xfrm>
              <a:off x="10631710" y="2156665"/>
              <a:ext cx="295930" cy="2633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橢圓 32"/>
            <p:cNvSpPr/>
            <p:nvPr/>
          </p:nvSpPr>
          <p:spPr>
            <a:xfrm>
              <a:off x="10741670" y="2251724"/>
              <a:ext cx="180020" cy="14358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4188316" y="3426667"/>
            <a:ext cx="295930" cy="263352"/>
            <a:chOff x="10631710" y="2156665"/>
            <a:chExt cx="295930" cy="263352"/>
          </a:xfrm>
        </p:grpSpPr>
        <p:sp>
          <p:nvSpPr>
            <p:cNvPr id="35" name="橢圓 34"/>
            <p:cNvSpPr/>
            <p:nvPr/>
          </p:nvSpPr>
          <p:spPr>
            <a:xfrm>
              <a:off x="10631710" y="2156665"/>
              <a:ext cx="295930" cy="2633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10741670" y="2251724"/>
              <a:ext cx="180020" cy="14358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7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5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/>
        </p:nvSpPr>
        <p:spPr>
          <a:xfrm>
            <a:off x="11220436" y="3796382"/>
            <a:ext cx="432629" cy="8714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矩形 70"/>
          <p:cNvSpPr/>
          <p:nvPr/>
        </p:nvSpPr>
        <p:spPr>
          <a:xfrm>
            <a:off x="10631076" y="3796382"/>
            <a:ext cx="461665" cy="8640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 smtClean="0">
                <a:latin typeface="細明體_HKSCS" pitchFamily="18" charset="-120"/>
                <a:ea typeface="細明體_HKSCS" pitchFamily="18" charset="-120"/>
              </a:rPr>
              <a:t>性騷擾事件調解流程圖</a:t>
            </a:r>
            <a:endParaRPr lang="zh-TW" altLang="en-US" sz="4800" dirty="0">
              <a:latin typeface="細明體_HKSCS" pitchFamily="18" charset="-120"/>
              <a:ea typeface="細明體_HKSCS" pitchFamily="18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5513867" y="1267051"/>
            <a:ext cx="1351265" cy="446421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546240" y="1232010"/>
            <a:ext cx="1431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申請人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7" name="直線單箭頭接點 6"/>
          <p:cNvCxnSpPr>
            <a:stCxn id="4" idx="2"/>
          </p:cNvCxnSpPr>
          <p:nvPr/>
        </p:nvCxnSpPr>
        <p:spPr>
          <a:xfrm flipH="1">
            <a:off x="6189499" y="1713472"/>
            <a:ext cx="1" cy="432048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圓角矩形 7"/>
          <p:cNvSpPr/>
          <p:nvPr/>
        </p:nvSpPr>
        <p:spPr>
          <a:xfrm>
            <a:off x="4853259" y="2162536"/>
            <a:ext cx="2736304" cy="417567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4929720" y="2149216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直轄市、縣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市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政府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>
            <a:off x="6171416" y="2580103"/>
            <a:ext cx="0" cy="36004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橢圓 12"/>
          <p:cNvSpPr/>
          <p:nvPr/>
        </p:nvSpPr>
        <p:spPr>
          <a:xfrm>
            <a:off x="5577431" y="2940143"/>
            <a:ext cx="1224137" cy="64807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/>
          <p:cNvSpPr txBox="1"/>
          <p:nvPr/>
        </p:nvSpPr>
        <p:spPr>
          <a:xfrm>
            <a:off x="5838722" y="3048735"/>
            <a:ext cx="832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受理</a:t>
            </a:r>
            <a:endParaRPr lang="zh-TW" altLang="en-US" sz="22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6" name="直線單箭頭接點 15"/>
          <p:cNvCxnSpPr/>
          <p:nvPr/>
        </p:nvCxnSpPr>
        <p:spPr>
          <a:xfrm flipH="1">
            <a:off x="6166034" y="3588215"/>
            <a:ext cx="1" cy="36004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圓角矩形 16"/>
          <p:cNvSpPr/>
          <p:nvPr/>
        </p:nvSpPr>
        <p:spPr>
          <a:xfrm>
            <a:off x="5388868" y="3948255"/>
            <a:ext cx="1682899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文字方塊 17"/>
          <p:cNvSpPr txBox="1"/>
          <p:nvPr/>
        </p:nvSpPr>
        <p:spPr>
          <a:xfrm>
            <a:off x="5392684" y="3948255"/>
            <a:ext cx="1682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  進行調解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0" name="直線單箭頭接點 19"/>
          <p:cNvCxnSpPr/>
          <p:nvPr/>
        </p:nvCxnSpPr>
        <p:spPr>
          <a:xfrm flipH="1">
            <a:off x="6166033" y="4452311"/>
            <a:ext cx="1" cy="36004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流程圖: 決策 23"/>
          <p:cNvSpPr/>
          <p:nvPr/>
        </p:nvSpPr>
        <p:spPr>
          <a:xfrm>
            <a:off x="5453939" y="4812351"/>
            <a:ext cx="1424192" cy="576064"/>
          </a:xfrm>
          <a:prstGeom prst="flowChartDecision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/>
          <p:cNvSpPr txBox="1"/>
          <p:nvPr/>
        </p:nvSpPr>
        <p:spPr>
          <a:xfrm>
            <a:off x="5762266" y="486955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結果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31" name="直線單箭頭接點 30"/>
          <p:cNvCxnSpPr/>
          <p:nvPr/>
        </p:nvCxnSpPr>
        <p:spPr>
          <a:xfrm>
            <a:off x="6527403" y="5259402"/>
            <a:ext cx="548329" cy="258025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/>
          <p:nvPr/>
        </p:nvCxnSpPr>
        <p:spPr>
          <a:xfrm flipH="1">
            <a:off x="5231110" y="5245929"/>
            <a:ext cx="571820" cy="271498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圓角矩形 36"/>
          <p:cNvSpPr/>
          <p:nvPr/>
        </p:nvSpPr>
        <p:spPr>
          <a:xfrm>
            <a:off x="6527403" y="5565080"/>
            <a:ext cx="1261943" cy="431853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文字方塊 37"/>
          <p:cNvSpPr txBox="1"/>
          <p:nvPr/>
        </p:nvSpPr>
        <p:spPr>
          <a:xfrm>
            <a:off x="6671269" y="5565080"/>
            <a:ext cx="922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 成立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9" name="圓角矩形 38"/>
          <p:cNvSpPr/>
          <p:nvPr/>
        </p:nvSpPr>
        <p:spPr>
          <a:xfrm>
            <a:off x="4416166" y="5579985"/>
            <a:ext cx="1189319" cy="431853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文字方塊 39"/>
          <p:cNvSpPr txBox="1"/>
          <p:nvPr/>
        </p:nvSpPr>
        <p:spPr>
          <a:xfrm>
            <a:off x="4416166" y="5598846"/>
            <a:ext cx="1189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不成立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2" name="直線單箭頭接點 41"/>
          <p:cNvCxnSpPr/>
          <p:nvPr/>
        </p:nvCxnSpPr>
        <p:spPr>
          <a:xfrm flipH="1">
            <a:off x="6786649" y="5996933"/>
            <a:ext cx="371725" cy="291005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單箭頭接點 44"/>
          <p:cNvCxnSpPr/>
          <p:nvPr/>
        </p:nvCxnSpPr>
        <p:spPr>
          <a:xfrm>
            <a:off x="4794209" y="6020173"/>
            <a:ext cx="594659" cy="257239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橢圓 45"/>
          <p:cNvSpPr/>
          <p:nvPr/>
        </p:nvSpPr>
        <p:spPr>
          <a:xfrm>
            <a:off x="5388471" y="6040899"/>
            <a:ext cx="1408883" cy="680857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文字方塊 46"/>
          <p:cNvSpPr txBox="1"/>
          <p:nvPr/>
        </p:nvSpPr>
        <p:spPr>
          <a:xfrm>
            <a:off x="5658068" y="6157341"/>
            <a:ext cx="1152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結案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9" name="直線接點 48"/>
          <p:cNvCxnSpPr>
            <a:endCxn id="4" idx="1"/>
          </p:cNvCxnSpPr>
          <p:nvPr/>
        </p:nvCxnSpPr>
        <p:spPr>
          <a:xfrm flipV="1">
            <a:off x="910630" y="1490262"/>
            <a:ext cx="4603237" cy="3358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單箭頭接點 52"/>
          <p:cNvCxnSpPr/>
          <p:nvPr/>
        </p:nvCxnSpPr>
        <p:spPr>
          <a:xfrm>
            <a:off x="910630" y="6525344"/>
            <a:ext cx="4477841" cy="0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橢圓 53"/>
          <p:cNvSpPr/>
          <p:nvPr/>
        </p:nvSpPr>
        <p:spPr>
          <a:xfrm>
            <a:off x="442578" y="2918935"/>
            <a:ext cx="936104" cy="1008112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文字方塊 55"/>
          <p:cNvSpPr txBox="1"/>
          <p:nvPr/>
        </p:nvSpPr>
        <p:spPr>
          <a:xfrm>
            <a:off x="507170" y="319215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撤銷</a:t>
            </a:r>
            <a:endParaRPr lang="zh-TW" altLang="en-US" sz="2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59" name="直線單箭頭接點 58"/>
          <p:cNvCxnSpPr>
            <a:endCxn id="54" idx="0"/>
          </p:cNvCxnSpPr>
          <p:nvPr/>
        </p:nvCxnSpPr>
        <p:spPr>
          <a:xfrm>
            <a:off x="910630" y="1493620"/>
            <a:ext cx="0" cy="1425315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接點 60"/>
          <p:cNvCxnSpPr>
            <a:stCxn id="54" idx="4"/>
          </p:cNvCxnSpPr>
          <p:nvPr/>
        </p:nvCxnSpPr>
        <p:spPr>
          <a:xfrm>
            <a:off x="910630" y="3927047"/>
            <a:ext cx="0" cy="2598297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接點 63"/>
          <p:cNvCxnSpPr>
            <a:stCxn id="8" idx="3"/>
          </p:cNvCxnSpPr>
          <p:nvPr/>
        </p:nvCxnSpPr>
        <p:spPr>
          <a:xfrm>
            <a:off x="7589563" y="2371320"/>
            <a:ext cx="3618211" cy="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線單箭頭接點 67"/>
          <p:cNvCxnSpPr/>
          <p:nvPr/>
        </p:nvCxnSpPr>
        <p:spPr>
          <a:xfrm>
            <a:off x="11169782" y="2364659"/>
            <a:ext cx="0" cy="1403576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字方塊 69"/>
          <p:cNvSpPr txBox="1"/>
          <p:nvPr/>
        </p:nvSpPr>
        <p:spPr>
          <a:xfrm>
            <a:off x="10634484" y="3768235"/>
            <a:ext cx="677108" cy="102238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endParaRPr lang="en-US" altLang="zh-TW" sz="16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列案管制</a:t>
            </a:r>
          </a:p>
        </p:txBody>
      </p:sp>
      <p:sp>
        <p:nvSpPr>
          <p:cNvPr id="72" name="文字方塊 71"/>
          <p:cNvSpPr txBox="1"/>
          <p:nvPr/>
        </p:nvSpPr>
        <p:spPr>
          <a:xfrm>
            <a:off x="10967088" y="3754003"/>
            <a:ext cx="707886" cy="10583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調解進度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/>
          </a:p>
        </p:txBody>
      </p:sp>
      <p:cxnSp>
        <p:nvCxnSpPr>
          <p:cNvPr id="75" name="肘形接點 74"/>
          <p:cNvCxnSpPr/>
          <p:nvPr/>
        </p:nvCxnSpPr>
        <p:spPr>
          <a:xfrm rot="10800000" flipV="1">
            <a:off x="6820766" y="4667808"/>
            <a:ext cx="4342642" cy="1857536"/>
          </a:xfrm>
          <a:prstGeom prst="bentConnector3">
            <a:avLst>
              <a:gd name="adj1" fmla="val -9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dash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矩形 156"/>
          <p:cNvSpPr/>
          <p:nvPr/>
        </p:nvSpPr>
        <p:spPr>
          <a:xfrm>
            <a:off x="2824769" y="2869845"/>
            <a:ext cx="2589927" cy="66692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8" name="文字方塊 157"/>
          <p:cNvSpPr txBox="1"/>
          <p:nvPr/>
        </p:nvSpPr>
        <p:spPr>
          <a:xfrm>
            <a:off x="2842961" y="2896878"/>
            <a:ext cx="2674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從性騷擾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防治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委員會內選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1-3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位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擔任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調解委員。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9" name="矩形 158"/>
          <p:cNvSpPr/>
          <p:nvPr/>
        </p:nvSpPr>
        <p:spPr>
          <a:xfrm>
            <a:off x="7106990" y="3362010"/>
            <a:ext cx="1755927" cy="46863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0" name="文字方塊 159"/>
          <p:cNvSpPr txBox="1"/>
          <p:nvPr/>
        </p:nvSpPr>
        <p:spPr>
          <a:xfrm>
            <a:off x="7158374" y="3396272"/>
            <a:ext cx="1755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決定調解期日</a:t>
            </a:r>
            <a:endParaRPr lang="zh-TW" altLang="en-US" sz="20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18742" y="5226195"/>
            <a:ext cx="2376264" cy="91624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868058" y="5202280"/>
            <a:ext cx="2477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申請調解不成立之證明書或法院移付調解者之法院，並檢還卷證。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78131" y="4807448"/>
            <a:ext cx="2400657" cy="171299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7978131" y="4781784"/>
            <a:ext cx="24513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日內將調解書及卷證送請移付或管轄法院審核。法院核定後有無效或得撤銷之原因，得提起宣告調解無效或撤銷調解之訴。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106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矩形 90"/>
          <p:cNvSpPr/>
          <p:nvPr/>
        </p:nvSpPr>
        <p:spPr>
          <a:xfrm>
            <a:off x="8506203" y="0"/>
            <a:ext cx="1702718" cy="14127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7" name="矩形 86"/>
          <p:cNvSpPr/>
          <p:nvPr/>
        </p:nvSpPr>
        <p:spPr>
          <a:xfrm>
            <a:off x="1702718" y="0"/>
            <a:ext cx="1702718" cy="14127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矩形 88"/>
          <p:cNvSpPr/>
          <p:nvPr/>
        </p:nvSpPr>
        <p:spPr>
          <a:xfrm>
            <a:off x="5108154" y="0"/>
            <a:ext cx="1702718" cy="14127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166" y="1916832"/>
            <a:ext cx="4001415" cy="3822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文字方塊 13"/>
          <p:cNvSpPr txBox="1"/>
          <p:nvPr/>
        </p:nvSpPr>
        <p:spPr>
          <a:xfrm>
            <a:off x="4655046" y="351272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案例解析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061" name="直線接點 2060"/>
          <p:cNvCxnSpPr/>
          <p:nvPr/>
        </p:nvCxnSpPr>
        <p:spPr>
          <a:xfrm>
            <a:off x="4893320" y="4436056"/>
            <a:ext cx="2736304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/>
          <p:cNvSpPr/>
          <p:nvPr/>
        </p:nvSpPr>
        <p:spPr>
          <a:xfrm>
            <a:off x="0" y="0"/>
            <a:ext cx="1702718" cy="14127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0" name="群組 79"/>
          <p:cNvGrpSpPr/>
          <p:nvPr/>
        </p:nvGrpSpPr>
        <p:grpSpPr>
          <a:xfrm>
            <a:off x="2056964" y="233514"/>
            <a:ext cx="961690" cy="936104"/>
            <a:chOff x="3710744" y="617228"/>
            <a:chExt cx="792088" cy="648072"/>
          </a:xfrm>
        </p:grpSpPr>
        <p:sp>
          <p:nvSpPr>
            <p:cNvPr id="81" name="橢圓 8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82" name="圖片 8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83" name="群組 82"/>
          <p:cNvGrpSpPr/>
          <p:nvPr/>
        </p:nvGrpSpPr>
        <p:grpSpPr>
          <a:xfrm>
            <a:off x="5456074" y="233514"/>
            <a:ext cx="1006877" cy="945748"/>
            <a:chOff x="3710744" y="617228"/>
            <a:chExt cx="792088" cy="648072"/>
          </a:xfrm>
        </p:grpSpPr>
        <p:sp>
          <p:nvSpPr>
            <p:cNvPr id="84" name="橢圓 83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85" name="圖片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8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278" y="206554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" name="矩形 87"/>
          <p:cNvSpPr/>
          <p:nvPr/>
        </p:nvSpPr>
        <p:spPr>
          <a:xfrm>
            <a:off x="3405436" y="0"/>
            <a:ext cx="1702718" cy="14127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矩形 89"/>
          <p:cNvSpPr/>
          <p:nvPr/>
        </p:nvSpPr>
        <p:spPr>
          <a:xfrm>
            <a:off x="6810872" y="0"/>
            <a:ext cx="1702718" cy="14127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2" name="矩形 91"/>
          <p:cNvSpPr/>
          <p:nvPr/>
        </p:nvSpPr>
        <p:spPr>
          <a:xfrm>
            <a:off x="10208921" y="0"/>
            <a:ext cx="1702718" cy="141277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2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20439" y="2935714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過度追求也是性騷擾喔</a:t>
            </a:r>
            <a:r>
              <a:rPr lang="en-US" altLang="zh-TW" sz="2800" b="1" u="sng" dirty="0" smtClean="0">
                <a:latin typeface="微軟正黑體" pitchFamily="34" charset="-120"/>
                <a:ea typeface="微軟正黑體" pitchFamily="34" charset="-120"/>
              </a:rPr>
              <a:t>!</a:t>
            </a: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小旻已明白拒絕阿南，然阿南重複邀約，且言語騷擾，讓小旻感覺不舒服。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阿南在聽到小旻的拒絕，就應該要停止邀約行為，喜歡一個人，不應該讓對方感覺困擾，堅持不放棄的精神，可能導致反效果。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30373" y="0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11470333" y="360040"/>
            <a:ext cx="360040" cy="360040"/>
          </a:xfrm>
          <a:prstGeom prst="rect">
            <a:avLst/>
          </a:prstGeom>
          <a:solidFill>
            <a:srgbClr val="F3B2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11839266" y="720080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矩形 26"/>
          <p:cNvSpPr/>
          <p:nvPr/>
        </p:nvSpPr>
        <p:spPr>
          <a:xfrm>
            <a:off x="11466526" y="1069640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11470333" y="251627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/>
          <p:cNvSpPr/>
          <p:nvPr/>
        </p:nvSpPr>
        <p:spPr>
          <a:xfrm>
            <a:off x="11839266" y="2160600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11479226" y="1808820"/>
            <a:ext cx="360040" cy="360040"/>
          </a:xfrm>
          <a:prstGeom prst="rect">
            <a:avLst/>
          </a:prstGeom>
          <a:solidFill>
            <a:srgbClr val="F3B2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11830373" y="1448780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11842132" y="2876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11482092" y="6118276"/>
            <a:ext cx="360040" cy="360040"/>
          </a:xfrm>
          <a:prstGeom prst="rect">
            <a:avLst/>
          </a:prstGeom>
          <a:solidFill>
            <a:srgbClr val="F3B2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11839266" y="575965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11482092" y="541817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11842132" y="505813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11482092" y="4683176"/>
            <a:ext cx="360040" cy="360040"/>
          </a:xfrm>
          <a:prstGeom prst="rect">
            <a:avLst/>
          </a:prstGeom>
          <a:solidFill>
            <a:srgbClr val="F3B2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/>
          <p:cNvSpPr/>
          <p:nvPr/>
        </p:nvSpPr>
        <p:spPr>
          <a:xfrm>
            <a:off x="11830373" y="43336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11481446" y="397135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11841486" y="3611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/>
          <p:cNvSpPr/>
          <p:nvPr/>
        </p:nvSpPr>
        <p:spPr>
          <a:xfrm>
            <a:off x="11479226" y="3236356"/>
            <a:ext cx="360040" cy="360040"/>
          </a:xfrm>
          <a:prstGeom prst="rect">
            <a:avLst/>
          </a:prstGeom>
          <a:solidFill>
            <a:srgbClr val="F3B2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1" name="矩形 60"/>
          <p:cNvSpPr/>
          <p:nvPr/>
        </p:nvSpPr>
        <p:spPr>
          <a:xfrm>
            <a:off x="11842132" y="6478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2" name="直角三角形 61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352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31687" y="2913402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>
                <a:latin typeface="微軟正黑體" pitchFamily="34" charset="-120"/>
                <a:ea typeface="微軟正黑體" pitchFamily="34" charset="-120"/>
              </a:rPr>
              <a:t>公開場合開黃</a:t>
            </a:r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腔，是性騷擾</a:t>
            </a:r>
            <a:r>
              <a:rPr lang="en-US" altLang="zh-TW" sz="2800" b="1" u="sng" dirty="0" smtClean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性騷擾的保護範圍包含公開場合、娛樂場所、大眾運輸等地方。以上述案例的允兒，即使未對特定人士開黃腔，但只要行為含有性或性別等內容，讓人感到不舒服，就構成性騷擾要件，所以言行舉止應謹慎。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11466526" y="0"/>
            <a:ext cx="735646" cy="6478316"/>
            <a:chOff x="11466526" y="0"/>
            <a:chExt cx="735646" cy="6478316"/>
          </a:xfrm>
        </p:grpSpPr>
        <p:sp>
          <p:nvSpPr>
            <p:cNvPr id="28" name="矩形 27"/>
            <p:cNvSpPr/>
            <p:nvPr/>
          </p:nvSpPr>
          <p:spPr>
            <a:xfrm>
              <a:off x="11830373" y="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1470333" y="36004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839266" y="7200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466526" y="106964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1470333" y="25162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839266" y="216060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1479226" y="180882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1830373" y="14487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1842132" y="2876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1482092" y="61182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1839266" y="57596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1482092" y="54181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1842132" y="505813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1482092" y="46831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830373" y="43336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1481446" y="39713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1841486" y="3611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1479226" y="323635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1826566" y="6478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直角三角形 46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156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20439" y="2908886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散播色情</a:t>
            </a:r>
            <a:r>
              <a:rPr lang="zh-TW" altLang="en-US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圖片</a:t>
            </a:r>
            <a:r>
              <a:rPr lang="zh-TW" altLang="en-US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小心觸法</a:t>
            </a:r>
            <a:endParaRPr lang="en-US" altLang="zh-TW" sz="2800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8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阿亮傳送自己的裸照給網友，已經構成性騷擾行為，而其他網友為了給阿亮教訓，在阿亮臉書貼上裸照，同樣也是散播色情圖片，幫別人出氣的好意，可能會給自己帶來法律刑責。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8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11466526" y="0"/>
            <a:ext cx="735646" cy="6478316"/>
            <a:chOff x="11466526" y="0"/>
            <a:chExt cx="735646" cy="6478316"/>
          </a:xfrm>
        </p:grpSpPr>
        <p:sp>
          <p:nvSpPr>
            <p:cNvPr id="28" name="矩形 27"/>
            <p:cNvSpPr/>
            <p:nvPr/>
          </p:nvSpPr>
          <p:spPr>
            <a:xfrm>
              <a:off x="11830373" y="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1470333" y="36004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839266" y="7200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466526" y="106964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1470333" y="25162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839266" y="216060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1479226" y="180882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1830373" y="14487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1842132" y="2876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1482092" y="61182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1839266" y="57596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1482092" y="54181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1842132" y="505813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1482092" y="46831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830373" y="43336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1481446" y="39713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1841486" y="3611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1479226" y="323635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1839266" y="6478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直角三角形 46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61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20439" y="2908886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不要以為性騷擾行為沒有罰則</a:t>
            </a:r>
            <a:endParaRPr lang="en-US" altLang="zh-TW" sz="2800" b="1" u="sng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阿姨對小光摸胸、臀，已經觸犯性騷擾防治法第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25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條。</a:t>
            </a:r>
            <a:r>
              <a:rPr lang="zh-TW" altLang="en-US" sz="2800" dirty="0" smtClean="0">
                <a:latin typeface="華康海報體W9"/>
                <a:ea typeface="微軟正黑體" pitchFamily="34" charset="-120"/>
              </a:rPr>
              <a:t>意圖</a:t>
            </a:r>
            <a:r>
              <a:rPr lang="zh-TW" altLang="en-US" sz="2800" dirty="0">
                <a:latin typeface="華康海報體W9"/>
                <a:ea typeface="微軟正黑體" pitchFamily="34" charset="-120"/>
              </a:rPr>
              <a:t>性騷擾，乘人不及抗拒而為親吻、擁抱或觸摸其臀部、胸部或其他身體隱私處之行為者，處二年以下有期徒刑、拘役或科或併科新臺幣</a:t>
            </a:r>
            <a:r>
              <a:rPr lang="en-US" altLang="zh-TW" sz="2800" dirty="0">
                <a:latin typeface="華康海報體W9"/>
                <a:ea typeface="微軟正黑體" pitchFamily="34" charset="-120"/>
              </a:rPr>
              <a:t>10</a:t>
            </a:r>
            <a:r>
              <a:rPr lang="zh-TW" altLang="en-US" sz="2800" dirty="0">
                <a:latin typeface="華康海報體W9"/>
                <a:ea typeface="微軟正黑體" pitchFamily="34" charset="-120"/>
              </a:rPr>
              <a:t>萬元以下罰金。須告訴乃論。</a:t>
            </a:r>
          </a:p>
          <a:p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11466526" y="0"/>
            <a:ext cx="735646" cy="6478316"/>
            <a:chOff x="11466526" y="0"/>
            <a:chExt cx="735646" cy="6478316"/>
          </a:xfrm>
        </p:grpSpPr>
        <p:sp>
          <p:nvSpPr>
            <p:cNvPr id="28" name="矩形 27"/>
            <p:cNvSpPr/>
            <p:nvPr/>
          </p:nvSpPr>
          <p:spPr>
            <a:xfrm>
              <a:off x="11830373" y="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1470333" y="36004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839266" y="7200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466526" y="106964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1470333" y="25162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839266" y="216060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1479226" y="180882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1830373" y="14487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1842132" y="2876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1482092" y="61182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1839266" y="57596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1482092" y="54181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1842132" y="505813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1482092" y="46831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830373" y="43336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1481446" y="39713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1841486" y="3611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1479226" y="323635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7" name="矩形 46"/>
          <p:cNvSpPr/>
          <p:nvPr/>
        </p:nvSpPr>
        <p:spPr>
          <a:xfrm>
            <a:off x="11842132" y="6478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直角三角形 47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61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20439" y="2908886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>
                <a:latin typeface="微軟正黑體" pitchFamily="34" charset="-120"/>
                <a:ea typeface="微軟正黑體" pitchFamily="34" charset="-120"/>
              </a:rPr>
              <a:t>扶腰</a:t>
            </a:r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也是</a:t>
            </a:r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性騷擾</a:t>
            </a:r>
            <a:r>
              <a:rPr lang="en-US" altLang="zh-TW" sz="2800" b="1" u="sng" dirty="0" smtClean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個人的身體界線會隨著與對方的關係、情境而做調整。當你不知道對方怎麼認定你們的關係，建議減少肢體接觸，若當時情境</a:t>
            </a:r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可能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有肢體接觸，也要徵得對方同意，避免性騷擾事件發生。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11466526" y="0"/>
            <a:ext cx="735646" cy="6478316"/>
            <a:chOff x="11466526" y="0"/>
            <a:chExt cx="735646" cy="6478316"/>
          </a:xfrm>
        </p:grpSpPr>
        <p:sp>
          <p:nvSpPr>
            <p:cNvPr id="28" name="矩形 27"/>
            <p:cNvSpPr/>
            <p:nvPr/>
          </p:nvSpPr>
          <p:spPr>
            <a:xfrm>
              <a:off x="11830373" y="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1470333" y="36004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839266" y="7200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466526" y="106964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1470333" y="25162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839266" y="216060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1479226" y="180882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1830373" y="14487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1842132" y="2876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1482092" y="61182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1839266" y="57596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1482092" y="54181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1842132" y="505813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1482092" y="46831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830373" y="43336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1481446" y="39713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1841486" y="3611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1479226" y="323635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1839266" y="6466948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直角三角形 46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150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2598" y="1582008"/>
            <a:ext cx="109713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 </a:t>
            </a:r>
            <a:endParaRPr lang="en-US" altLang="zh-TW" sz="5400" dirty="0" smtClean="0">
              <a:latin typeface="細明體_HKSCS" pitchFamily="18" charset="-120"/>
              <a:ea typeface="細明體_HKSCS" pitchFamily="18" charset="-120"/>
            </a:endParaRPr>
          </a:p>
          <a:p>
            <a:pPr marL="0" indent="0">
              <a:buNone/>
            </a:pPr>
            <a:r>
              <a:rPr lang="zh-TW" altLang="en-US" sz="5400" dirty="0">
                <a:latin typeface="細明體_HKSCS" pitchFamily="18" charset="-120"/>
                <a:ea typeface="細明體_HKSCS" pitchFamily="18" charset="-120"/>
              </a:rPr>
              <a:t> </a:t>
            </a:r>
            <a:r>
              <a:rPr lang="zh-TW" altLang="en-US" sz="5400" dirty="0" smtClean="0">
                <a:latin typeface="細明體_HKSCS" pitchFamily="18" charset="-120"/>
                <a:ea typeface="細明體_HKSCS" pitchFamily="18" charset="-120"/>
              </a:rPr>
              <a:t>           </a:t>
            </a:r>
            <a:endParaRPr lang="zh-TW" altLang="en-US" sz="54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943078" y="22346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54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7" name="群組 16"/>
          <p:cNvGrpSpPr/>
          <p:nvPr/>
        </p:nvGrpSpPr>
        <p:grpSpPr>
          <a:xfrm>
            <a:off x="20439" y="2908886"/>
            <a:ext cx="961690" cy="936104"/>
            <a:chOff x="3710744" y="617228"/>
            <a:chExt cx="792088" cy="648072"/>
          </a:xfrm>
        </p:grpSpPr>
        <p:sp>
          <p:nvSpPr>
            <p:cNvPr id="18" name="橢圓 17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32439" y="764896"/>
              <a:ext cx="548698" cy="352735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94" y="4398871"/>
            <a:ext cx="1006877" cy="945748"/>
            <a:chOff x="3710744" y="617228"/>
            <a:chExt cx="792088" cy="648072"/>
          </a:xfrm>
        </p:grpSpPr>
        <p:sp>
          <p:nvSpPr>
            <p:cNvPr id="21" name="橢圓 20"/>
            <p:cNvSpPr/>
            <p:nvPr/>
          </p:nvSpPr>
          <p:spPr>
            <a:xfrm>
              <a:off x="3710744" y="617228"/>
              <a:ext cx="792088" cy="6480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841763" y="767132"/>
              <a:ext cx="530050" cy="348264"/>
            </a:xfrm>
            <a:prstGeom prst="rect">
              <a:avLst/>
            </a:prstGeom>
          </p:spPr>
        </p:pic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4348"/>
            <a:ext cx="1002568" cy="963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142878" y="980728"/>
            <a:ext cx="6552728" cy="4873620"/>
          </a:xfrm>
          <a:prstGeom prst="rect">
            <a:avLst/>
          </a:prstGeom>
          <a:noFill/>
          <a:ln w="762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574926" y="1340768"/>
            <a:ext cx="5688632" cy="4176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3646934" y="1628800"/>
            <a:ext cx="54726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u="sng" dirty="0" smtClean="0">
                <a:latin typeface="微軟正黑體" pitchFamily="34" charset="-120"/>
                <a:ea typeface="微軟正黑體" pitchFamily="34" charset="-120"/>
              </a:rPr>
              <a:t>性騷擾發生在熟人間比例高</a:t>
            </a:r>
            <a:endParaRPr lang="en-US" altLang="zh-TW" sz="2800" b="1" u="sng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加害人會利用信任關係，以試探、漸進式觀察被害人的身體界線及反應，若身體界線模糊，或是不敢拒絕加害人，加害人肯定被害人不會對外求助，便做出性騷擾行為。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11466526" y="0"/>
            <a:ext cx="735646" cy="6478316"/>
            <a:chOff x="11466526" y="0"/>
            <a:chExt cx="735646" cy="6478316"/>
          </a:xfrm>
        </p:grpSpPr>
        <p:sp>
          <p:nvSpPr>
            <p:cNvPr id="28" name="矩形 27"/>
            <p:cNvSpPr/>
            <p:nvPr/>
          </p:nvSpPr>
          <p:spPr>
            <a:xfrm>
              <a:off x="11830373" y="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11470333" y="36004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839266" y="7200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466526" y="106964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11470333" y="25162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11839266" y="216060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11479226" y="1808820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1830373" y="1448780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11842132" y="2876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1482092" y="61182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11839266" y="57596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1482092" y="541817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11842132" y="505813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1482092" y="468317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1830373" y="43336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11481446" y="397135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1841486" y="3611316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11479226" y="3236356"/>
              <a:ext cx="360040" cy="360040"/>
            </a:xfrm>
            <a:prstGeom prst="rect">
              <a:avLst/>
            </a:prstGeom>
            <a:solidFill>
              <a:srgbClr val="F3B2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11842132" y="6478316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直角三角形 1"/>
          <p:cNvSpPr/>
          <p:nvPr/>
        </p:nvSpPr>
        <p:spPr>
          <a:xfrm rot="5400000">
            <a:off x="46220" y="-63700"/>
            <a:ext cx="1826299" cy="1918742"/>
          </a:xfrm>
          <a:prstGeom prst="rtTriangle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864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4727054" y="2035165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600" b="1" dirty="0" smtClean="0">
                <a:solidFill>
                  <a:srgbClr val="FFC000"/>
                </a:solidFill>
              </a:rPr>
              <a:t>Q</a:t>
            </a:r>
            <a:r>
              <a:rPr lang="en-US" altLang="zh-TW" sz="9600" b="1" dirty="0" smtClean="0">
                <a:solidFill>
                  <a:schemeClr val="bg1">
                    <a:lumMod val="75000"/>
                  </a:schemeClr>
                </a:solidFill>
              </a:rPr>
              <a:t>&amp;</a:t>
            </a:r>
            <a:r>
              <a:rPr lang="en-US" altLang="zh-TW" sz="9600" b="1" dirty="0" smtClean="0">
                <a:solidFill>
                  <a:srgbClr val="FFC000"/>
                </a:solidFill>
              </a:rPr>
              <a:t>A</a:t>
            </a:r>
            <a:endParaRPr lang="zh-TW" altLang="en-US" sz="9600" b="1" dirty="0">
              <a:solidFill>
                <a:srgbClr val="FFC000"/>
              </a:solidFill>
            </a:endParaRPr>
          </a:p>
        </p:txBody>
      </p:sp>
      <p:cxnSp>
        <p:nvCxnSpPr>
          <p:cNvPr id="23" name="直線接點 22"/>
          <p:cNvCxnSpPr/>
          <p:nvPr/>
        </p:nvCxnSpPr>
        <p:spPr>
          <a:xfrm>
            <a:off x="4727054" y="3491707"/>
            <a:ext cx="2664296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909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59" y="4273453"/>
            <a:ext cx="2356991" cy="2356991"/>
          </a:xfrm>
        </p:spPr>
      </p:pic>
      <p:grpSp>
        <p:nvGrpSpPr>
          <p:cNvPr id="10" name="群組 9"/>
          <p:cNvGrpSpPr/>
          <p:nvPr/>
        </p:nvGrpSpPr>
        <p:grpSpPr>
          <a:xfrm>
            <a:off x="2604696" y="2594586"/>
            <a:ext cx="2664296" cy="1568833"/>
            <a:chOff x="5814497" y="1973165"/>
            <a:chExt cx="4104456" cy="2592288"/>
          </a:xfrm>
        </p:grpSpPr>
        <p:sp>
          <p:nvSpPr>
            <p:cNvPr id="11" name="雲朵形圖說文字 10"/>
            <p:cNvSpPr/>
            <p:nvPr/>
          </p:nvSpPr>
          <p:spPr>
            <a:xfrm>
              <a:off x="5814497" y="1973165"/>
              <a:ext cx="4104456" cy="2592288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6617264" y="2376462"/>
              <a:ext cx="2916324" cy="617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sz="24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519142" y="1820867"/>
            <a:ext cx="5970239" cy="18691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465489" y="986696"/>
            <a:ext cx="6161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1:</a:t>
            </a:r>
          </a:p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性騷擾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事件可以</a:t>
            </a:r>
            <a:r>
              <a:rPr lang="zh-TW" altLang="en-US" sz="2400">
                <a:latin typeface="微軟正黑體" pitchFamily="34" charset="-120"/>
                <a:ea typeface="微軟正黑體" pitchFamily="34" charset="-120"/>
              </a:rPr>
              <a:t>問</a:t>
            </a:r>
            <a:r>
              <a:rPr lang="zh-TW" altLang="en-US" sz="2400" smtClean="0">
                <a:latin typeface="微軟正黑體" pitchFamily="34" charset="-120"/>
                <a:ea typeface="微軟正黑體" pitchFamily="34" charset="-120"/>
              </a:rPr>
              <a:t>誰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512203" y="1785946"/>
            <a:ext cx="59702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1: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可撥打全國免付費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24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小時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113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保護專線，若為桃園市性騷擾事件，可詢問警察局，或諮詢桃園市家庭暴力暨性侵害防治中心，也可致電耆樂社會福利發展協會討論。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505896" y="3861274"/>
            <a:ext cx="612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2: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我可以同時提申訴及告訴嗎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494053" y="4684431"/>
            <a:ext cx="5999544" cy="15809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5497551" y="4690093"/>
            <a:ext cx="5999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2:</a:t>
            </a:r>
          </a:p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遭受性騷擾可同時提行政申訴及刑事告訴，行政申訴為直轄市、縣市政府主管機關裁量罰鍰，而刑事告訴為法院判刑或易科罰金。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3491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59" y="4273453"/>
            <a:ext cx="2356991" cy="2356991"/>
          </a:xfrm>
        </p:spPr>
      </p:pic>
      <p:grpSp>
        <p:nvGrpSpPr>
          <p:cNvPr id="10" name="群組 9"/>
          <p:cNvGrpSpPr/>
          <p:nvPr/>
        </p:nvGrpSpPr>
        <p:grpSpPr>
          <a:xfrm>
            <a:off x="2604696" y="2594586"/>
            <a:ext cx="2664296" cy="1568833"/>
            <a:chOff x="5814497" y="1973165"/>
            <a:chExt cx="4104456" cy="2592288"/>
          </a:xfrm>
        </p:grpSpPr>
        <p:sp>
          <p:nvSpPr>
            <p:cNvPr id="11" name="雲朵形圖說文字 10"/>
            <p:cNvSpPr/>
            <p:nvPr/>
          </p:nvSpPr>
          <p:spPr>
            <a:xfrm>
              <a:off x="5814497" y="1973165"/>
              <a:ext cx="4104456" cy="2592288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6617264" y="2376462"/>
              <a:ext cx="2916324" cy="617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sz="24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519142" y="1820868"/>
            <a:ext cx="5970239" cy="11304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465489" y="986696"/>
            <a:ext cx="6161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我擔心申訴的個資被加害人知道而遭報復。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505896" y="1826616"/>
            <a:ext cx="5970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申訴資料為保密，受理單位不會將資料外洩予雙方當事人。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505896" y="3424688"/>
            <a:ext cx="6090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我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想提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告訴，但不懂法律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19142" y="4255685"/>
            <a:ext cx="5999544" cy="12408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5556628" y="4296193"/>
            <a:ext cx="5999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桃園市政府家庭暴力暨性侵害防治中心提供免費法律諮詢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751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59" y="4273453"/>
            <a:ext cx="2356991" cy="2356991"/>
          </a:xfrm>
        </p:spPr>
      </p:pic>
      <p:grpSp>
        <p:nvGrpSpPr>
          <p:cNvPr id="10" name="群組 9"/>
          <p:cNvGrpSpPr/>
          <p:nvPr/>
        </p:nvGrpSpPr>
        <p:grpSpPr>
          <a:xfrm>
            <a:off x="2604696" y="2594586"/>
            <a:ext cx="2664296" cy="1568833"/>
            <a:chOff x="5814497" y="1973165"/>
            <a:chExt cx="4104456" cy="2592288"/>
          </a:xfrm>
        </p:grpSpPr>
        <p:sp>
          <p:nvSpPr>
            <p:cNvPr id="11" name="雲朵形圖說文字 10"/>
            <p:cNvSpPr/>
            <p:nvPr/>
          </p:nvSpPr>
          <p:spPr>
            <a:xfrm>
              <a:off x="5814497" y="1973165"/>
              <a:ext cx="4104456" cy="2592288"/>
            </a:xfrm>
            <a:prstGeom prst="cloudCallout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6617264" y="2376462"/>
              <a:ext cx="2916324" cy="6174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sz="24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519142" y="1820868"/>
            <a:ext cx="5970239" cy="16038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465489" y="986696"/>
            <a:ext cx="61614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性騷擾事件如何蒐集證據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544368" y="1792694"/>
            <a:ext cx="59702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錄影、錄音、照片、證人等直接證據，被害人日記、事後立即告訴他人等間接證據亦可作為參考。</a:t>
            </a:r>
            <a:endParaRPr lang="en-US" altLang="zh-TW" sz="24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5519142" y="3747920"/>
            <a:ext cx="6050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問題</a:t>
            </a:r>
            <a:r>
              <a:rPr lang="en-US" altLang="zh-TW" sz="2400" b="1" dirty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en-US" altLang="zh-TW" sz="2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這件事影響我的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生活，有誰可以幫我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19142" y="4564523"/>
            <a:ext cx="6063744" cy="15809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5544368" y="4589942"/>
            <a:ext cx="6050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微軟正黑體" pitchFamily="34" charset="-120"/>
                <a:ea typeface="微軟正黑體" pitchFamily="34" charset="-120"/>
              </a:rPr>
              <a:t>回答</a:t>
            </a:r>
            <a:r>
              <a:rPr lang="en-US" altLang="zh-TW" sz="2400" b="1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en-US" altLang="zh-TW" sz="2400" b="1" dirty="0" smtClean="0"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若性騷擾事件已影響生活作息及情緒，桃園市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政府家庭暴力暨性侵害防治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中心，提供被害人心理諮商服務。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24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634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53885" y="2024048"/>
            <a:ext cx="9374119" cy="4065317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/>
              <a:t>                                    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                   </a:t>
            </a:r>
            <a:r>
              <a:rPr lang="zh-TW" altLang="en-US" sz="5400" b="1" dirty="0" smtClean="0">
                <a:solidFill>
                  <a:srgbClr val="FFC000"/>
                </a:solidFill>
                <a:latin typeface="微軟正黑體" pitchFamily="34" charset="-120"/>
                <a:ea typeface="微軟正黑體" pitchFamily="34" charset="-120"/>
              </a:rPr>
              <a:t>總結</a:t>
            </a:r>
            <a:r>
              <a:rPr lang="zh-TW" altLang="en-US" sz="5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/>
              <a:t>             </a:t>
            </a:r>
            <a:endParaRPr lang="zh-TW" altLang="en-US" dirty="0"/>
          </a:p>
        </p:txBody>
      </p:sp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2708920"/>
            <a:ext cx="688975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直線接點 6"/>
          <p:cNvCxnSpPr/>
          <p:nvPr/>
        </p:nvCxnSpPr>
        <p:spPr>
          <a:xfrm>
            <a:off x="5663158" y="3656483"/>
            <a:ext cx="1368152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272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7"/>
          <p:cNvSpPr txBox="1"/>
          <p:nvPr/>
        </p:nvSpPr>
        <p:spPr>
          <a:xfrm>
            <a:off x="2577408" y="1498564"/>
            <a:ext cx="4659884" cy="282385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900" dirty="0">
                <a:solidFill>
                  <a:schemeClr val="tx1">
                    <a:alpha val="3000"/>
                  </a:schemeClr>
                </a:solidFill>
                <a:latin typeface="Arial Black" panose="020B0A04020102020204" pitchFamily="34" charset="0"/>
              </a:rPr>
              <a:t>01</a:t>
            </a:r>
            <a:endParaRPr lang="zh-CN" altLang="en-US" sz="17900" dirty="0">
              <a:solidFill>
                <a:schemeClr val="tx1">
                  <a:alpha val="3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6200000" flipV="1">
            <a:off x="-2489284" y="2408333"/>
            <a:ext cx="6259513" cy="1442851"/>
          </a:xfrm>
          <a:custGeom>
            <a:avLst/>
            <a:gdLst>
              <a:gd name="connsiteX0" fmla="*/ 6260239 w 6260239"/>
              <a:gd name="connsiteY0" fmla="*/ 1443042 h 1443042"/>
              <a:gd name="connsiteX1" fmla="*/ 6260239 w 6260239"/>
              <a:gd name="connsiteY1" fmla="*/ 1370077 h 1443042"/>
              <a:gd name="connsiteX2" fmla="*/ 3239468 w 6260239"/>
              <a:gd name="connsiteY2" fmla="*/ 0 h 1443042"/>
              <a:gd name="connsiteX3" fmla="*/ 0 w 6260239"/>
              <a:gd name="connsiteY3" fmla="*/ 1443042 h 144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 rot="16200000" flipV="1">
            <a:off x="-2557546" y="2938558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/>
        </p:nvSpPr>
        <p:spPr>
          <a:xfrm rot="2649761">
            <a:off x="11714959" y="3017106"/>
            <a:ext cx="950913" cy="949202"/>
          </a:xfrm>
          <a:custGeom>
            <a:avLst/>
            <a:gdLst>
              <a:gd name="connsiteX0" fmla="*/ 0 w 950633"/>
              <a:gd name="connsiteY0" fmla="*/ 0 h 950633"/>
              <a:gd name="connsiteX1" fmla="*/ 950633 w 950633"/>
              <a:gd name="connsiteY1" fmla="*/ 950633 h 950633"/>
              <a:gd name="connsiteX2" fmla="*/ 0 w 950633"/>
              <a:gd name="connsiteY2" fmla="*/ 950633 h 95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close/>
              </a:path>
            </a:pathLst>
          </a:custGeom>
          <a:solidFill>
            <a:srgbClr val="FF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72560" y="1844824"/>
            <a:ext cx="9446126" cy="4281341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身體</a:t>
            </a: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主權</a:t>
            </a:r>
            <a:r>
              <a:rPr lang="en-US" altLang="zh-TW" sz="44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44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自己才是身體的主人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身體界線</a:t>
            </a:r>
            <a:endParaRPr lang="en-US" altLang="zh-TW" sz="4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TW" altLang="en-US" sz="40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界線你我不同，且不分年齡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buNone/>
            </a:pPr>
            <a:r>
              <a:rPr lang="zh-TW" altLang="en-US" sz="44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44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2118712" y="2125743"/>
            <a:ext cx="295930" cy="263352"/>
            <a:chOff x="10631710" y="2156665"/>
            <a:chExt cx="295930" cy="263352"/>
          </a:xfrm>
        </p:grpSpPr>
        <p:sp>
          <p:nvSpPr>
            <p:cNvPr id="11" name="橢圓 10"/>
            <p:cNvSpPr/>
            <p:nvPr/>
          </p:nvSpPr>
          <p:spPr>
            <a:xfrm>
              <a:off x="10631710" y="2156665"/>
              <a:ext cx="295930" cy="2633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橢圓 11"/>
            <p:cNvSpPr/>
            <p:nvPr/>
          </p:nvSpPr>
          <p:spPr>
            <a:xfrm>
              <a:off x="10741670" y="2251724"/>
              <a:ext cx="180020" cy="14358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2106812" y="3755042"/>
            <a:ext cx="295930" cy="263352"/>
            <a:chOff x="10631710" y="2156665"/>
            <a:chExt cx="295930" cy="263352"/>
          </a:xfrm>
        </p:grpSpPr>
        <p:sp>
          <p:nvSpPr>
            <p:cNvPr id="32" name="橢圓 31"/>
            <p:cNvSpPr/>
            <p:nvPr/>
          </p:nvSpPr>
          <p:spPr>
            <a:xfrm>
              <a:off x="10631710" y="2156665"/>
              <a:ext cx="295930" cy="2633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橢圓 33"/>
            <p:cNvSpPr/>
            <p:nvPr/>
          </p:nvSpPr>
          <p:spPr>
            <a:xfrm>
              <a:off x="10741670" y="2251724"/>
              <a:ext cx="180020" cy="14358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904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22" y="4316"/>
            <a:ext cx="1438275" cy="626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15653" y="188640"/>
            <a:ext cx="10584209" cy="1296143"/>
          </a:xfrm>
        </p:spPr>
        <p:txBody>
          <a:bodyPr>
            <a:normAutofit/>
          </a:bodyPr>
          <a:lstStyle/>
          <a:p>
            <a:r>
              <a:rPr kumimoji="1" lang="zh-TW" altLang="en-US" sz="5400" dirty="0">
                <a:latin typeface="+mj-ea"/>
              </a:rPr>
              <a:t>桃園市內性騷擾案件</a:t>
            </a:r>
            <a:r>
              <a:rPr kumimoji="1" lang="zh-TW" altLang="en-US" sz="5400" dirty="0" smtClean="0">
                <a:latin typeface="+mj-ea"/>
              </a:rPr>
              <a:t>諮詢</a:t>
            </a:r>
            <a:endParaRPr lang="zh-TW" altLang="en-US" sz="5400" dirty="0">
              <a:latin typeface="+mj-ea"/>
            </a:endParaRPr>
          </a:p>
        </p:txBody>
      </p:sp>
      <p:sp>
        <p:nvSpPr>
          <p:cNvPr id="4" name="任意多边形 26"/>
          <p:cNvSpPr/>
          <p:nvPr/>
        </p:nvSpPr>
        <p:spPr>
          <a:xfrm rot="16200000" flipV="1">
            <a:off x="-2503791" y="2968594"/>
            <a:ext cx="6396037" cy="1442851"/>
          </a:xfrm>
          <a:custGeom>
            <a:avLst/>
            <a:gdLst>
              <a:gd name="connsiteX0" fmla="*/ 6396518 w 6396518"/>
              <a:gd name="connsiteY0" fmla="*/ 1443041 h 1443041"/>
              <a:gd name="connsiteX1" fmla="*/ 3214875 w 6396518"/>
              <a:gd name="connsiteY1" fmla="*/ 0 h 1443041"/>
              <a:gd name="connsiteX2" fmla="*/ 0 w 6396518"/>
              <a:gd name="connsiteY2" fmla="*/ 1432086 h 1443041"/>
              <a:gd name="connsiteX3" fmla="*/ 0 w 6396518"/>
              <a:gd name="connsiteY3" fmla="*/ 1443041 h 1443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close/>
              </a:path>
            </a:pathLst>
          </a:custGeom>
          <a:solidFill>
            <a:srgbClr val="3A3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6" name="直接连接符 8"/>
          <p:cNvCxnSpPr/>
          <p:nvPr/>
        </p:nvCxnSpPr>
        <p:spPr>
          <a:xfrm rot="16200000" flipV="1">
            <a:off x="-529520" y="639041"/>
            <a:ext cx="2419351" cy="1103168"/>
          </a:xfrm>
          <a:prstGeom prst="line">
            <a:avLst/>
          </a:prstGeom>
          <a:ln>
            <a:solidFill>
              <a:srgbClr val="3A3A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74725" y="1844824"/>
            <a:ext cx="9806167" cy="4281341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   一般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性騷擾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   桃園市政府家庭暴力暨性侵害防治中心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90000"/>
              </a:lnSpc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                    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                 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(03)332-2111</a:t>
            </a:r>
            <a:endParaRPr lang="en-US" altLang="zh-TW" sz="3600" b="1" dirty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endParaRPr lang="en-US" altLang="zh-TW" sz="36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   社團法人耆樂社會福利發展協會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3600" b="1" dirty="0" smtClean="0">
                <a:latin typeface="微軟正黑體" pitchFamily="34" charset="-120"/>
                <a:ea typeface="微軟正黑體" pitchFamily="34" charset="-120"/>
              </a:rPr>
              <a:t>                                     </a:t>
            </a:r>
            <a:r>
              <a:rPr lang="en-US" altLang="zh-TW" sz="3600" b="1" dirty="0" smtClean="0">
                <a:latin typeface="微軟正黑體" pitchFamily="34" charset="-120"/>
                <a:ea typeface="微軟正黑體" pitchFamily="34" charset="-120"/>
              </a:rPr>
              <a:t>(03)339-0085</a:t>
            </a:r>
            <a:endParaRPr lang="zh-TW" altLang="en-US" sz="36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6700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0590" y="2276872"/>
            <a:ext cx="10971372" cy="1143000"/>
          </a:xfrm>
        </p:spPr>
        <p:txBody>
          <a:bodyPr>
            <a:normAutofit/>
          </a:bodyPr>
          <a:lstStyle/>
          <a:p>
            <a:r>
              <a:rPr lang="en-US" altLang="zh-TW" sz="6600" b="1" dirty="0" smtClean="0"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Thank You</a:t>
            </a:r>
            <a:endParaRPr lang="zh-TW" altLang="en-US" sz="6600" b="1" dirty="0">
              <a:latin typeface="Times New Roman" pitchFamily="18" charset="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4" name="图片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534" y="5229200"/>
            <a:ext cx="2793211" cy="132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減號 5"/>
          <p:cNvSpPr/>
          <p:nvPr/>
        </p:nvSpPr>
        <p:spPr>
          <a:xfrm>
            <a:off x="3286894" y="2948248"/>
            <a:ext cx="5544616" cy="1080120"/>
          </a:xfrm>
          <a:prstGeom prst="mathMinus">
            <a:avLst/>
          </a:prstGeom>
          <a:solidFill>
            <a:srgbClr val="FFD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485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旅程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3998</TotalTime>
  <Words>1517</Words>
  <Application>Microsoft Office PowerPoint</Application>
  <PresentationFormat>自訂</PresentationFormat>
  <Paragraphs>219</Paragraphs>
  <Slides>38</Slides>
  <Notes>16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39" baseType="lpstr">
      <vt:lpstr>Office 佈景主題</vt:lpstr>
      <vt:lpstr>PowerPoint 簡報</vt:lpstr>
      <vt:lpstr>PowerPoint 簡報</vt:lpstr>
      <vt:lpstr>PowerPoint 簡報</vt:lpstr>
      <vt:lpstr>性騷擾就是</vt:lpstr>
      <vt:lpstr>PowerPoint 簡報</vt:lpstr>
      <vt:lpstr>PowerPoint 簡報</vt:lpstr>
      <vt:lpstr>PowerPoint 簡報</vt:lpstr>
      <vt:lpstr> 言語騷擾</vt:lpstr>
      <vt:lpstr>PowerPoint 簡報</vt:lpstr>
      <vt:lpstr>PowerPoint 簡報</vt:lpstr>
      <vt:lpstr> 視覺騷擾</vt:lpstr>
      <vt:lpstr>PowerPoint 簡報</vt:lpstr>
      <vt:lpstr>PowerPoint 簡報</vt:lpstr>
      <vt:lpstr> 肢體騷擾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性騷擾事件申訴及調查流程圖</vt:lpstr>
      <vt:lpstr>性騷擾事件再申訴及調查流程圖</vt:lpstr>
      <vt:lpstr>性騷擾事件調解流程圖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桃園市內性騷擾案件諮詢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Senior-Happiness03</dc:creator>
  <cp:lastModifiedBy>seniorhappiness002</cp:lastModifiedBy>
  <cp:revision>381</cp:revision>
  <dcterms:created xsi:type="dcterms:W3CDTF">2017-05-16T02:54:29Z</dcterms:created>
  <dcterms:modified xsi:type="dcterms:W3CDTF">2017-09-29T05:37:34Z</dcterms:modified>
</cp:coreProperties>
</file>