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7" r:id="rId7"/>
    <p:sldId id="269" r:id="rId8"/>
    <p:sldId id="268" r:id="rId9"/>
    <p:sldId id="262" r:id="rId10"/>
    <p:sldId id="263" r:id="rId11"/>
    <p:sldId id="265" r:id="rId12"/>
    <p:sldId id="270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03CA43-891A-45F0-9F8C-24982315A4E2}" type="doc">
      <dgm:prSet loTypeId="urn:microsoft.com/office/officeart/2005/8/layout/vList5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AC444E2C-9777-445C-A59F-676C4F898EF1}">
      <dgm:prSet phldrT="[文字]"/>
      <dgm:spPr/>
      <dgm:t>
        <a:bodyPr/>
        <a:lstStyle/>
        <a:p>
          <a:r>
            <a:rPr lang="zh-TW" altLang="en-US" dirty="0" smtClean="0">
              <a:solidFill>
                <a:srgbClr val="FFC000"/>
              </a:solidFill>
              <a:latin typeface="華康布丁體" pitchFamily="81" charset="-120"/>
              <a:ea typeface="華康布丁體" pitchFamily="81" charset="-120"/>
            </a:rPr>
            <a:t>開始調查</a:t>
          </a:r>
          <a:endParaRPr lang="zh-TW" altLang="en-US" dirty="0">
            <a:solidFill>
              <a:srgbClr val="FFC000"/>
            </a:solidFill>
            <a:latin typeface="華康布丁體" pitchFamily="81" charset="-120"/>
            <a:ea typeface="華康布丁體" pitchFamily="81" charset="-120"/>
          </a:endParaRPr>
        </a:p>
      </dgm:t>
    </dgm:pt>
    <dgm:pt modelId="{5D05D3F9-A096-4955-9C89-19C2173D91F5}" type="parTrans" cxnId="{3AE67D9C-7291-4A28-8E86-71CC61C63156}">
      <dgm:prSet/>
      <dgm:spPr/>
      <dgm:t>
        <a:bodyPr/>
        <a:lstStyle/>
        <a:p>
          <a:endParaRPr lang="zh-TW" altLang="en-US"/>
        </a:p>
      </dgm:t>
    </dgm:pt>
    <dgm:pt modelId="{96C025DF-5B77-4C62-948F-450A29DB2973}" type="sibTrans" cxnId="{3AE67D9C-7291-4A28-8E86-71CC61C63156}">
      <dgm:prSet/>
      <dgm:spPr/>
      <dgm:t>
        <a:bodyPr/>
        <a:lstStyle/>
        <a:p>
          <a:endParaRPr lang="zh-TW" altLang="en-US"/>
        </a:p>
      </dgm:t>
    </dgm:pt>
    <dgm:pt modelId="{ED2F75C5-998E-46DF-B121-E8827AD063FB}">
      <dgm:prSet phldrT="[文字]"/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 </a:t>
          </a:r>
          <a:r>
            <a:rPr lang="en-US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7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日內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開始進行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29E27E48-A886-4B36-9357-F58B0B769617}" type="parTrans" cxnId="{7D40A228-2F77-487F-8D7B-3BC4E93CC2C0}">
      <dgm:prSet/>
      <dgm:spPr/>
      <dgm:t>
        <a:bodyPr/>
        <a:lstStyle/>
        <a:p>
          <a:endParaRPr lang="zh-TW" altLang="en-US"/>
        </a:p>
      </dgm:t>
    </dgm:pt>
    <dgm:pt modelId="{A7F45F82-FEFF-4C87-8E28-A18FEDA8380E}" type="sibTrans" cxnId="{7D40A228-2F77-487F-8D7B-3BC4E93CC2C0}">
      <dgm:prSet/>
      <dgm:spPr/>
      <dgm:t>
        <a:bodyPr/>
        <a:lstStyle/>
        <a:p>
          <a:endParaRPr lang="zh-TW" altLang="en-US"/>
        </a:p>
      </dgm:t>
    </dgm:pt>
    <dgm:pt modelId="{F248E3D9-37AF-4173-8CFF-258B0CECF987}">
      <dgm:prSet phldrT="[文字]"/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 得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聯絡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申訴人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及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被申訴人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進行調查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E3CA62FD-74F9-4CAE-8804-F3E7AC50594C}" type="parTrans" cxnId="{508FBC2F-A2E6-4A58-9988-AF8E362A653E}">
      <dgm:prSet/>
      <dgm:spPr/>
      <dgm:t>
        <a:bodyPr/>
        <a:lstStyle/>
        <a:p>
          <a:endParaRPr lang="zh-TW" altLang="en-US"/>
        </a:p>
      </dgm:t>
    </dgm:pt>
    <dgm:pt modelId="{8C4FF7D3-B464-4756-B422-36BE4043B35F}" type="sibTrans" cxnId="{508FBC2F-A2E6-4A58-9988-AF8E362A653E}">
      <dgm:prSet/>
      <dgm:spPr/>
      <dgm:t>
        <a:bodyPr/>
        <a:lstStyle/>
        <a:p>
          <a:endParaRPr lang="zh-TW" altLang="en-US"/>
        </a:p>
      </dgm:t>
    </dgm:pt>
    <dgm:pt modelId="{4C0D5691-08B8-4B58-B826-35486681912F}">
      <dgm:prSet phldrT="[文字]"/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 </a:t>
          </a:r>
          <a:r>
            <a:rPr lang="en-US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2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個月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內調查完畢，必要時可延長一個月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D87AB086-5F32-4095-90D7-E11CAAEDA241}" type="parTrans" cxnId="{1463FCF1-B383-4B12-88C6-AB207D82ABE2}">
      <dgm:prSet/>
      <dgm:spPr/>
      <dgm:t>
        <a:bodyPr/>
        <a:lstStyle/>
        <a:p>
          <a:endParaRPr lang="zh-TW" altLang="en-US"/>
        </a:p>
      </dgm:t>
    </dgm:pt>
    <dgm:pt modelId="{6991EB52-568E-4B4D-BBF6-886C707F1B04}" type="sibTrans" cxnId="{1463FCF1-B383-4B12-88C6-AB207D82ABE2}">
      <dgm:prSet/>
      <dgm:spPr/>
      <dgm:t>
        <a:bodyPr/>
        <a:lstStyle/>
        <a:p>
          <a:endParaRPr lang="zh-TW" altLang="en-US"/>
        </a:p>
      </dgm:t>
    </dgm:pt>
    <dgm:pt modelId="{F10E2CB4-EC54-4A65-8678-5EFCAB442095}" type="pres">
      <dgm:prSet presAssocID="{9E03CA43-891A-45F0-9F8C-24982315A4E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ECBAA5F-56DB-4E50-9E23-F5CD5F36B978}" type="pres">
      <dgm:prSet presAssocID="{AC444E2C-9777-445C-A59F-676C4F898EF1}" presName="linNode" presStyleCnt="0"/>
      <dgm:spPr/>
    </dgm:pt>
    <dgm:pt modelId="{3560830E-A511-4737-949B-235BE8BF1768}" type="pres">
      <dgm:prSet presAssocID="{AC444E2C-9777-445C-A59F-676C4F898EF1}" presName="parentText" presStyleLbl="node1" presStyleIdx="0" presStyleCnt="1" custScaleX="15129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E00956-4E7D-4288-9194-D7586F34A386}" type="pres">
      <dgm:prSet presAssocID="{AC444E2C-9777-445C-A59F-676C4F898EF1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463FCF1-B383-4B12-88C6-AB207D82ABE2}" srcId="{AC444E2C-9777-445C-A59F-676C4F898EF1}" destId="{4C0D5691-08B8-4B58-B826-35486681912F}" srcOrd="1" destOrd="0" parTransId="{D87AB086-5F32-4095-90D7-E11CAAEDA241}" sibTransId="{6991EB52-568E-4B4D-BBF6-886C707F1B04}"/>
    <dgm:cxn modelId="{3AE67D9C-7291-4A28-8E86-71CC61C63156}" srcId="{9E03CA43-891A-45F0-9F8C-24982315A4E2}" destId="{AC444E2C-9777-445C-A59F-676C4F898EF1}" srcOrd="0" destOrd="0" parTransId="{5D05D3F9-A096-4955-9C89-19C2173D91F5}" sibTransId="{96C025DF-5B77-4C62-948F-450A29DB2973}"/>
    <dgm:cxn modelId="{443194E2-E085-4FF3-BA89-608EA36051F3}" type="presOf" srcId="{ED2F75C5-998E-46DF-B121-E8827AD063FB}" destId="{5AE00956-4E7D-4288-9194-D7586F34A386}" srcOrd="0" destOrd="0" presId="urn:microsoft.com/office/officeart/2005/8/layout/vList5"/>
    <dgm:cxn modelId="{E5BF4CE7-34DC-4797-A777-861A08B445AF}" type="presOf" srcId="{9E03CA43-891A-45F0-9F8C-24982315A4E2}" destId="{F10E2CB4-EC54-4A65-8678-5EFCAB442095}" srcOrd="0" destOrd="0" presId="urn:microsoft.com/office/officeart/2005/8/layout/vList5"/>
    <dgm:cxn modelId="{508FBC2F-A2E6-4A58-9988-AF8E362A653E}" srcId="{AC444E2C-9777-445C-A59F-676C4F898EF1}" destId="{F248E3D9-37AF-4173-8CFF-258B0CECF987}" srcOrd="2" destOrd="0" parTransId="{E3CA62FD-74F9-4CAE-8804-F3E7AC50594C}" sibTransId="{8C4FF7D3-B464-4756-B422-36BE4043B35F}"/>
    <dgm:cxn modelId="{AE99FE68-A894-4F44-99F7-784BB7F4D37D}" type="presOf" srcId="{4C0D5691-08B8-4B58-B826-35486681912F}" destId="{5AE00956-4E7D-4288-9194-D7586F34A386}" srcOrd="0" destOrd="1" presId="urn:microsoft.com/office/officeart/2005/8/layout/vList5"/>
    <dgm:cxn modelId="{0A3C5516-E966-4C3E-B889-D89370C17508}" type="presOf" srcId="{AC444E2C-9777-445C-A59F-676C4F898EF1}" destId="{3560830E-A511-4737-949B-235BE8BF1768}" srcOrd="0" destOrd="0" presId="urn:microsoft.com/office/officeart/2005/8/layout/vList5"/>
    <dgm:cxn modelId="{7D40A228-2F77-487F-8D7B-3BC4E93CC2C0}" srcId="{AC444E2C-9777-445C-A59F-676C4F898EF1}" destId="{ED2F75C5-998E-46DF-B121-E8827AD063FB}" srcOrd="0" destOrd="0" parTransId="{29E27E48-A886-4B36-9357-F58B0B769617}" sibTransId="{A7F45F82-FEFF-4C87-8E28-A18FEDA8380E}"/>
    <dgm:cxn modelId="{0454E9AA-120C-4E02-9DD0-5F2041E9CD62}" type="presOf" srcId="{F248E3D9-37AF-4173-8CFF-258B0CECF987}" destId="{5AE00956-4E7D-4288-9194-D7586F34A386}" srcOrd="0" destOrd="2" presId="urn:microsoft.com/office/officeart/2005/8/layout/vList5"/>
    <dgm:cxn modelId="{3898E46D-DC75-49D6-966A-19814D617F27}" type="presParOf" srcId="{F10E2CB4-EC54-4A65-8678-5EFCAB442095}" destId="{6ECBAA5F-56DB-4E50-9E23-F5CD5F36B978}" srcOrd="0" destOrd="0" presId="urn:microsoft.com/office/officeart/2005/8/layout/vList5"/>
    <dgm:cxn modelId="{063B839F-EDC6-44C9-9CDB-E02F8CCAE75A}" type="presParOf" srcId="{6ECBAA5F-56DB-4E50-9E23-F5CD5F36B978}" destId="{3560830E-A511-4737-949B-235BE8BF1768}" srcOrd="0" destOrd="0" presId="urn:microsoft.com/office/officeart/2005/8/layout/vList5"/>
    <dgm:cxn modelId="{E134C35B-00C2-485A-97F5-7EECE7B8E08A}" type="presParOf" srcId="{6ECBAA5F-56DB-4E50-9E23-F5CD5F36B978}" destId="{5AE00956-4E7D-4288-9194-D7586F34A38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03CA43-891A-45F0-9F8C-24982315A4E2}" type="doc">
      <dgm:prSet loTypeId="urn:microsoft.com/office/officeart/2005/8/layout/vList5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AC444E2C-9777-445C-A59F-676C4F898EF1}">
      <dgm:prSet phldrT="[文字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dirty="0" smtClean="0">
              <a:solidFill>
                <a:srgbClr val="FFC000"/>
              </a:solidFill>
              <a:latin typeface="華康布丁體" pitchFamily="81" charset="-120"/>
              <a:ea typeface="華康布丁體" pitchFamily="81" charset="-120"/>
            </a:rPr>
            <a:t>調查完畢</a:t>
          </a:r>
          <a:endParaRPr lang="zh-TW" altLang="en-US" dirty="0">
            <a:solidFill>
              <a:srgbClr val="FFC000"/>
            </a:solidFill>
            <a:latin typeface="華康布丁體" pitchFamily="81" charset="-120"/>
            <a:ea typeface="華康布丁體" pitchFamily="81" charset="-120"/>
          </a:endParaRPr>
        </a:p>
      </dgm:t>
    </dgm:pt>
    <dgm:pt modelId="{5D05D3F9-A096-4955-9C89-19C2173D91F5}" type="parTrans" cxnId="{3AE67D9C-7291-4A28-8E86-71CC61C63156}">
      <dgm:prSet/>
      <dgm:spPr/>
      <dgm:t>
        <a:bodyPr/>
        <a:lstStyle/>
        <a:p>
          <a:endParaRPr lang="zh-TW" altLang="en-US"/>
        </a:p>
      </dgm:t>
    </dgm:pt>
    <dgm:pt modelId="{96C025DF-5B77-4C62-948F-450A29DB2973}" type="sibTrans" cxnId="{3AE67D9C-7291-4A28-8E86-71CC61C63156}">
      <dgm:prSet/>
      <dgm:spPr/>
      <dgm:t>
        <a:bodyPr/>
        <a:lstStyle/>
        <a:p>
          <a:endParaRPr lang="zh-TW" altLang="en-US"/>
        </a:p>
      </dgm:t>
    </dgm:pt>
    <dgm:pt modelId="{ED2F75C5-998E-46DF-B121-E8827AD063FB}">
      <dgm:prSet phldrT="[文字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 調查報告書須給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家防中心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；公文須發給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申訴人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、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被申訴人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、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家防中心</a:t>
          </a:r>
          <a:r>
            <a:rPr lang="zh-TW" altLang="en-US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。</a:t>
          </a:r>
          <a:endParaRPr lang="zh-TW" altLang="en-US" dirty="0">
            <a:solidFill>
              <a:schemeClr val="tx1"/>
            </a:solidFill>
            <a:latin typeface="華康正顏楷體W5" pitchFamily="65" charset="-120"/>
            <a:ea typeface="華康正顏楷體W5" pitchFamily="65" charset="-120"/>
          </a:endParaRPr>
        </a:p>
      </dgm:t>
    </dgm:pt>
    <dgm:pt modelId="{29E27E48-A886-4B36-9357-F58B0B769617}" type="parTrans" cxnId="{7D40A228-2F77-487F-8D7B-3BC4E93CC2C0}">
      <dgm:prSet/>
      <dgm:spPr/>
      <dgm:t>
        <a:bodyPr/>
        <a:lstStyle/>
        <a:p>
          <a:endParaRPr lang="zh-TW" altLang="en-US"/>
        </a:p>
      </dgm:t>
    </dgm:pt>
    <dgm:pt modelId="{A7F45F82-FEFF-4C87-8E28-A18FEDA8380E}" type="sibTrans" cxnId="{7D40A228-2F77-487F-8D7B-3BC4E93CC2C0}">
      <dgm:prSet/>
      <dgm:spPr/>
      <dgm:t>
        <a:bodyPr/>
        <a:lstStyle/>
        <a:p>
          <a:endParaRPr lang="zh-TW" altLang="en-US"/>
        </a:p>
      </dgm:t>
    </dgm:pt>
    <dgm:pt modelId="{72542939-BD4F-4C39-87DC-D3B7ADC5D32C}">
      <dgm:prSet phldrT="[文字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性騷擾行為經調查屬實，應視情節輕重，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對加害人為適當之懲處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，並予以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追蹤、考核及監督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，避免再度性騷擾或報復情事發生。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003BA4C0-A2CE-4CFD-8A59-D9ABBEEACA35}" type="parTrans" cxnId="{07680DD8-B624-4D95-93E5-FBDB574DB005}">
      <dgm:prSet/>
      <dgm:spPr/>
      <dgm:t>
        <a:bodyPr/>
        <a:lstStyle/>
        <a:p>
          <a:endParaRPr lang="zh-TW" altLang="en-US"/>
        </a:p>
      </dgm:t>
    </dgm:pt>
    <dgm:pt modelId="{26D22B98-70C4-4BB3-9D83-6A7B68A4982C}" type="sibTrans" cxnId="{07680DD8-B624-4D95-93E5-FBDB574DB005}">
      <dgm:prSet/>
      <dgm:spPr/>
      <dgm:t>
        <a:bodyPr/>
        <a:lstStyle/>
        <a:p>
          <a:endParaRPr lang="zh-TW" altLang="en-US"/>
        </a:p>
      </dgm:t>
    </dgm:pt>
    <dgm:pt modelId="{EB76BE7D-D629-4AD1-9584-70C837184334}">
      <dgm:prSet phldrT="[文字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雇主對性騷擾或性侵害事件之申訴、告發、作證或提供協助等人，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不得有不當的差別待遇</a:t>
          </a:r>
          <a:r>
            <a:rPr lang="zh-TW" altLang="en-US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，否則可能面臨處新台幣</a:t>
          </a:r>
          <a:r>
            <a:rPr lang="en-US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1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萬元以上</a:t>
          </a:r>
          <a:r>
            <a:rPr lang="en-US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10</a:t>
          </a:r>
          <a:r>
            <a:rPr lang="zh-TW" altLang="en-US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萬元以下</a:t>
          </a:r>
          <a:r>
            <a:rPr lang="zh-TW" altLang="en-US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之罰緩。經通知限期仍不改正者，得按次連續處罰。</a:t>
          </a:r>
          <a:endParaRPr lang="zh-TW" altLang="en-US" dirty="0">
            <a:solidFill>
              <a:schemeClr val="tx1"/>
            </a:solidFill>
            <a:latin typeface="華康正顏楷體W5" pitchFamily="65" charset="-120"/>
            <a:ea typeface="華康正顏楷體W5" pitchFamily="65" charset="-120"/>
          </a:endParaRPr>
        </a:p>
      </dgm:t>
    </dgm:pt>
    <dgm:pt modelId="{3703FE8C-E233-4497-8FA3-D32AEA2A9BF6}" type="parTrans" cxnId="{459DD169-34F8-4375-B1CB-97D3ADEA8E2F}">
      <dgm:prSet/>
      <dgm:spPr/>
      <dgm:t>
        <a:bodyPr/>
        <a:lstStyle/>
        <a:p>
          <a:endParaRPr lang="zh-TW" altLang="en-US"/>
        </a:p>
      </dgm:t>
    </dgm:pt>
    <dgm:pt modelId="{2542B991-3D96-4937-B4A4-64AB2019CA17}" type="sibTrans" cxnId="{459DD169-34F8-4375-B1CB-97D3ADEA8E2F}">
      <dgm:prSet/>
      <dgm:spPr/>
      <dgm:t>
        <a:bodyPr/>
        <a:lstStyle/>
        <a:p>
          <a:endParaRPr lang="zh-TW" altLang="en-US"/>
        </a:p>
      </dgm:t>
    </dgm:pt>
    <dgm:pt modelId="{FCE293D2-FF90-4D0F-A37A-941B29807283}">
      <dgm:prSet phldrT="[文字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zh-TW" altLang="en-US" dirty="0">
            <a:solidFill>
              <a:schemeClr val="tx1"/>
            </a:solidFill>
            <a:latin typeface="華康正顏楷體W5" pitchFamily="65" charset="-120"/>
            <a:ea typeface="華康正顏楷體W5" pitchFamily="65" charset="-120"/>
          </a:endParaRPr>
        </a:p>
      </dgm:t>
    </dgm:pt>
    <dgm:pt modelId="{7868BBB6-7A01-4B27-BD4F-444CB5EA43F7}" type="parTrans" cxnId="{276C3BDF-A2B6-461A-81E4-400AF2833A42}">
      <dgm:prSet/>
      <dgm:spPr/>
      <dgm:t>
        <a:bodyPr/>
        <a:lstStyle/>
        <a:p>
          <a:endParaRPr lang="zh-TW" altLang="en-US"/>
        </a:p>
      </dgm:t>
    </dgm:pt>
    <dgm:pt modelId="{0AEB5720-AF0A-468D-98FB-0987CFC134FB}" type="sibTrans" cxnId="{276C3BDF-A2B6-461A-81E4-400AF2833A42}">
      <dgm:prSet/>
      <dgm:spPr/>
      <dgm:t>
        <a:bodyPr/>
        <a:lstStyle/>
        <a:p>
          <a:endParaRPr lang="zh-TW" altLang="en-US"/>
        </a:p>
      </dgm:t>
    </dgm:pt>
    <dgm:pt modelId="{04EEA54E-6065-4BEE-8244-14394E273ACE}">
      <dgm:prSet phldrT="[文字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7ADEC609-8B53-4AAE-B943-93D564ECEB30}" type="parTrans" cxnId="{7269B420-DFBA-426B-B548-DA43316FF40D}">
      <dgm:prSet/>
      <dgm:spPr/>
      <dgm:t>
        <a:bodyPr/>
        <a:lstStyle/>
        <a:p>
          <a:endParaRPr lang="zh-TW" altLang="en-US"/>
        </a:p>
      </dgm:t>
    </dgm:pt>
    <dgm:pt modelId="{24ECC0DC-6884-4B0E-9D17-9E5176980744}" type="sibTrans" cxnId="{7269B420-DFBA-426B-B548-DA43316FF40D}">
      <dgm:prSet/>
      <dgm:spPr/>
      <dgm:t>
        <a:bodyPr/>
        <a:lstStyle/>
        <a:p>
          <a:endParaRPr lang="zh-TW" altLang="en-US"/>
        </a:p>
      </dgm:t>
    </dgm:pt>
    <dgm:pt modelId="{F10E2CB4-EC54-4A65-8678-5EFCAB442095}" type="pres">
      <dgm:prSet presAssocID="{9E03CA43-891A-45F0-9F8C-24982315A4E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ECBAA5F-56DB-4E50-9E23-F5CD5F36B978}" type="pres">
      <dgm:prSet presAssocID="{AC444E2C-9777-445C-A59F-676C4F898EF1}" presName="linNode" presStyleCnt="0"/>
      <dgm:spPr/>
    </dgm:pt>
    <dgm:pt modelId="{3560830E-A511-4737-949B-235BE8BF1768}" type="pres">
      <dgm:prSet presAssocID="{AC444E2C-9777-445C-A59F-676C4F898EF1}" presName="parentText" presStyleLbl="node1" presStyleIdx="0" presStyleCnt="1" custScaleX="8498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E00956-4E7D-4288-9194-D7586F34A386}" type="pres">
      <dgm:prSet presAssocID="{AC444E2C-9777-445C-A59F-676C4F898EF1}" presName="descendantText" presStyleLbl="alignAccFollowNode1" presStyleIdx="0" presStyleCnt="1" custScaleX="175641" custScaleY="11280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D40A228-2F77-487F-8D7B-3BC4E93CC2C0}" srcId="{AC444E2C-9777-445C-A59F-676C4F898EF1}" destId="{ED2F75C5-998E-46DF-B121-E8827AD063FB}" srcOrd="0" destOrd="0" parTransId="{29E27E48-A886-4B36-9357-F58B0B769617}" sibTransId="{A7F45F82-FEFF-4C87-8E28-A18FEDA8380E}"/>
    <dgm:cxn modelId="{276C3BDF-A2B6-461A-81E4-400AF2833A42}" srcId="{AC444E2C-9777-445C-A59F-676C4F898EF1}" destId="{FCE293D2-FF90-4D0F-A37A-941B29807283}" srcOrd="1" destOrd="0" parTransId="{7868BBB6-7A01-4B27-BD4F-444CB5EA43F7}" sibTransId="{0AEB5720-AF0A-468D-98FB-0987CFC134FB}"/>
    <dgm:cxn modelId="{AEC3F552-FFD4-47E0-9910-C1A31DD87B5D}" type="presOf" srcId="{72542939-BD4F-4C39-87DC-D3B7ADC5D32C}" destId="{5AE00956-4E7D-4288-9194-D7586F34A386}" srcOrd="0" destOrd="2" presId="urn:microsoft.com/office/officeart/2005/8/layout/vList5"/>
    <dgm:cxn modelId="{66152EC0-2ED8-4BE3-95CE-13FC73BCD8CE}" type="presOf" srcId="{AC444E2C-9777-445C-A59F-676C4F898EF1}" destId="{3560830E-A511-4737-949B-235BE8BF1768}" srcOrd="0" destOrd="0" presId="urn:microsoft.com/office/officeart/2005/8/layout/vList5"/>
    <dgm:cxn modelId="{86BB5FB7-27A6-45E8-83BF-6916000EA7EE}" type="presOf" srcId="{EB76BE7D-D629-4AD1-9584-70C837184334}" destId="{5AE00956-4E7D-4288-9194-D7586F34A386}" srcOrd="0" destOrd="4" presId="urn:microsoft.com/office/officeart/2005/8/layout/vList5"/>
    <dgm:cxn modelId="{3AE67D9C-7291-4A28-8E86-71CC61C63156}" srcId="{9E03CA43-891A-45F0-9F8C-24982315A4E2}" destId="{AC444E2C-9777-445C-A59F-676C4F898EF1}" srcOrd="0" destOrd="0" parTransId="{5D05D3F9-A096-4955-9C89-19C2173D91F5}" sibTransId="{96C025DF-5B77-4C62-948F-450A29DB2973}"/>
    <dgm:cxn modelId="{459DD169-34F8-4375-B1CB-97D3ADEA8E2F}" srcId="{AC444E2C-9777-445C-A59F-676C4F898EF1}" destId="{EB76BE7D-D629-4AD1-9584-70C837184334}" srcOrd="4" destOrd="0" parTransId="{3703FE8C-E233-4497-8FA3-D32AEA2A9BF6}" sibTransId="{2542B991-3D96-4937-B4A4-64AB2019CA17}"/>
    <dgm:cxn modelId="{8D4BA264-0227-456D-9775-514E5CD78479}" type="presOf" srcId="{FCE293D2-FF90-4D0F-A37A-941B29807283}" destId="{5AE00956-4E7D-4288-9194-D7586F34A386}" srcOrd="0" destOrd="1" presId="urn:microsoft.com/office/officeart/2005/8/layout/vList5"/>
    <dgm:cxn modelId="{288EB205-36AE-400E-B450-93B303CF7F1B}" type="presOf" srcId="{ED2F75C5-998E-46DF-B121-E8827AD063FB}" destId="{5AE00956-4E7D-4288-9194-D7586F34A386}" srcOrd="0" destOrd="0" presId="urn:microsoft.com/office/officeart/2005/8/layout/vList5"/>
    <dgm:cxn modelId="{DD914872-0ACF-4114-AC69-311182C13BBD}" type="presOf" srcId="{9E03CA43-891A-45F0-9F8C-24982315A4E2}" destId="{F10E2CB4-EC54-4A65-8678-5EFCAB442095}" srcOrd="0" destOrd="0" presId="urn:microsoft.com/office/officeart/2005/8/layout/vList5"/>
    <dgm:cxn modelId="{07680DD8-B624-4D95-93E5-FBDB574DB005}" srcId="{AC444E2C-9777-445C-A59F-676C4F898EF1}" destId="{72542939-BD4F-4C39-87DC-D3B7ADC5D32C}" srcOrd="2" destOrd="0" parTransId="{003BA4C0-A2CE-4CFD-8A59-D9ABBEEACA35}" sibTransId="{26D22B98-70C4-4BB3-9D83-6A7B68A4982C}"/>
    <dgm:cxn modelId="{7269B420-DFBA-426B-B548-DA43316FF40D}" srcId="{AC444E2C-9777-445C-A59F-676C4F898EF1}" destId="{04EEA54E-6065-4BEE-8244-14394E273ACE}" srcOrd="3" destOrd="0" parTransId="{7ADEC609-8B53-4AAE-B943-93D564ECEB30}" sibTransId="{24ECC0DC-6884-4B0E-9D17-9E5176980744}"/>
    <dgm:cxn modelId="{A9E31159-AA1B-499F-9A7D-3E643181B0D4}" type="presOf" srcId="{04EEA54E-6065-4BEE-8244-14394E273ACE}" destId="{5AE00956-4E7D-4288-9194-D7586F34A386}" srcOrd="0" destOrd="3" presId="urn:microsoft.com/office/officeart/2005/8/layout/vList5"/>
    <dgm:cxn modelId="{E12B062B-F208-4944-AF2D-198FB14C83D5}" type="presParOf" srcId="{F10E2CB4-EC54-4A65-8678-5EFCAB442095}" destId="{6ECBAA5F-56DB-4E50-9E23-F5CD5F36B978}" srcOrd="0" destOrd="0" presId="urn:microsoft.com/office/officeart/2005/8/layout/vList5"/>
    <dgm:cxn modelId="{952C6549-4EBF-4B26-BF89-61F26EA82AFD}" type="presParOf" srcId="{6ECBAA5F-56DB-4E50-9E23-F5CD5F36B978}" destId="{3560830E-A511-4737-949B-235BE8BF1768}" srcOrd="0" destOrd="0" presId="urn:microsoft.com/office/officeart/2005/8/layout/vList5"/>
    <dgm:cxn modelId="{DC7A9D11-27C7-462B-928D-0832FC1ED28A}" type="presParOf" srcId="{6ECBAA5F-56DB-4E50-9E23-F5CD5F36B978}" destId="{5AE00956-4E7D-4288-9194-D7586F34A38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D18756-CE13-452C-A174-3A6F6C1606C6}" type="doc">
      <dgm:prSet loTypeId="urn:microsoft.com/office/officeart/2005/8/layout/hierarchy3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zh-TW" altLang="en-US"/>
        </a:p>
      </dgm:t>
    </dgm:pt>
    <dgm:pt modelId="{B6FD17FA-6B12-4FE5-92E9-F1528F8676BE}">
      <dgm:prSet phldrT="[文字]"/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根據性騷擾防治法第二章第七條、性騷擾防治準則第四條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9CE2C781-56B9-47DA-9C3C-99F3367100D7}" type="parTrans" cxnId="{485F1964-2C80-4C1D-8C2E-097A45B47F3B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387E66FD-3474-426B-AD59-5B4309FF7837}" type="sibTrans" cxnId="{485F1964-2C80-4C1D-8C2E-097A45B47F3B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1C2445DD-8A4F-48B7-A834-9F6577125EBF}">
      <dgm:prSet phldrT="[文字]"/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一、雇主在工作場域發現有性騷擾或性侵害事件，應採取有效的糾正或補救措施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FDE35590-2074-4893-A73E-5B61B4842D82}" type="parTrans" cxnId="{A7B45448-3E05-48C2-8076-CF9762686749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3013D4FF-8FED-4712-91CA-FD1514C72650}" type="sibTrans" cxnId="{A7B45448-3E05-48C2-8076-CF9762686749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BB6DFE75-2E67-4EFC-9E67-5E119918BB17}">
      <dgm:prSet phldrT="[文字]"/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二、組織成員受僱人或受服務人員人數達</a:t>
          </a:r>
          <a:r>
            <a:rPr lang="en-US" altLang="en-US" dirty="0" smtClean="0">
              <a:latin typeface="華康正顏楷體W5" pitchFamily="65" charset="-120"/>
              <a:ea typeface="華康正顏楷體W5" pitchFamily="65" charset="-120"/>
            </a:rPr>
            <a:t>10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人以上的機關、部隊、學校、機構或僱用人，應該設立性騷擾申訴管道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A0D9E82C-79E0-4CFA-A78E-AFCC3EA61B2E}" type="parTrans" cxnId="{DEEC9E9D-52D0-45F1-A170-BC1FBAA66CFB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CA22CFA9-229C-41E4-BB51-10F07B98369E}" type="sibTrans" cxnId="{DEEC9E9D-52D0-45F1-A170-BC1FBAA66CFB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0B84E0B0-7D21-4014-86FB-537A2C02830B}">
      <dgm:prSet phldrT="[文字]"/>
      <dgm:spPr/>
      <dgm:t>
        <a:bodyPr/>
        <a:lstStyle/>
        <a:p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三、其人數達</a:t>
          </a:r>
          <a:r>
            <a:rPr lang="en-US" altLang="en-US" dirty="0" smtClean="0">
              <a:latin typeface="華康正顏楷體W5" pitchFamily="65" charset="-120"/>
              <a:ea typeface="華康正顏楷體W5" pitchFamily="65" charset="-120"/>
            </a:rPr>
            <a:t>30</a:t>
          </a:r>
          <a:r>
            <a:rPr lang="zh-TW" altLang="en-US" dirty="0" smtClean="0">
              <a:latin typeface="華康正顏楷體W5" pitchFamily="65" charset="-120"/>
              <a:ea typeface="華康正顏楷體W5" pitchFamily="65" charset="-120"/>
            </a:rPr>
            <a:t>人以上的機關、部隊、學校或僱用人，應該訂定性騷擾或性侵害防治措施並公開揭示</a:t>
          </a:r>
          <a:endParaRPr lang="zh-TW" altLang="en-US" dirty="0">
            <a:latin typeface="華康正顏楷體W5" pitchFamily="65" charset="-120"/>
            <a:ea typeface="華康正顏楷體W5" pitchFamily="65" charset="-120"/>
          </a:endParaRPr>
        </a:p>
      </dgm:t>
    </dgm:pt>
    <dgm:pt modelId="{2E897ABE-EF6D-4457-B1E4-2743B32F654F}" type="parTrans" cxnId="{0E9E3CEB-F4C9-49C8-A4AF-E40A8670BAA1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3C58321A-8CCB-41CB-8A1F-D1669797657B}" type="sibTrans" cxnId="{0E9E3CEB-F4C9-49C8-A4AF-E40A8670BAA1}">
      <dgm:prSet/>
      <dgm:spPr/>
      <dgm:t>
        <a:bodyPr/>
        <a:lstStyle/>
        <a:p>
          <a:endParaRPr lang="zh-TW" altLang="en-US">
            <a:latin typeface="華康正顏楷體W5" pitchFamily="65" charset="-120"/>
            <a:ea typeface="華康正顏楷體W5" pitchFamily="65" charset="-120"/>
          </a:endParaRPr>
        </a:p>
      </dgm:t>
    </dgm:pt>
    <dgm:pt modelId="{7277EFFB-F3EA-4433-9F73-D486D28BE1D9}" type="pres">
      <dgm:prSet presAssocID="{9BD18756-CE13-452C-A174-3A6F6C1606C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9E02150-2BC7-4DB0-9CF2-DDEAF25BECE0}" type="pres">
      <dgm:prSet presAssocID="{B6FD17FA-6B12-4FE5-92E9-F1528F8676BE}" presName="root" presStyleCnt="0"/>
      <dgm:spPr/>
    </dgm:pt>
    <dgm:pt modelId="{FB794EAF-1183-4D99-88EB-8F99714F5F32}" type="pres">
      <dgm:prSet presAssocID="{B6FD17FA-6B12-4FE5-92E9-F1528F8676BE}" presName="rootComposite" presStyleCnt="0"/>
      <dgm:spPr/>
    </dgm:pt>
    <dgm:pt modelId="{BBCC0600-B592-4EEB-BCE3-09DDEF5CF5D3}" type="pres">
      <dgm:prSet presAssocID="{B6FD17FA-6B12-4FE5-92E9-F1528F8676BE}" presName="rootText" presStyleLbl="node1" presStyleIdx="0" presStyleCnt="1" custScaleX="167537"/>
      <dgm:spPr/>
      <dgm:t>
        <a:bodyPr/>
        <a:lstStyle/>
        <a:p>
          <a:endParaRPr lang="zh-TW" altLang="en-US"/>
        </a:p>
      </dgm:t>
    </dgm:pt>
    <dgm:pt modelId="{DAE13431-315B-40D2-98FE-7AFC93BF9157}" type="pres">
      <dgm:prSet presAssocID="{B6FD17FA-6B12-4FE5-92E9-F1528F8676BE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23B057A7-46D3-4EFE-BFA7-BF4AF9FB1658}" type="pres">
      <dgm:prSet presAssocID="{B6FD17FA-6B12-4FE5-92E9-F1528F8676BE}" presName="childShape" presStyleCnt="0"/>
      <dgm:spPr/>
    </dgm:pt>
    <dgm:pt modelId="{13CB113C-1DAC-4235-B22F-4A675C2ACFDA}" type="pres">
      <dgm:prSet presAssocID="{FDE35590-2074-4893-A73E-5B61B4842D82}" presName="Name13" presStyleLbl="parChTrans1D2" presStyleIdx="0" presStyleCnt="3"/>
      <dgm:spPr/>
      <dgm:t>
        <a:bodyPr/>
        <a:lstStyle/>
        <a:p>
          <a:endParaRPr lang="zh-TW" altLang="en-US"/>
        </a:p>
      </dgm:t>
    </dgm:pt>
    <dgm:pt modelId="{63B51440-B02D-46EA-909B-2253EF2EF120}" type="pres">
      <dgm:prSet presAssocID="{1C2445DD-8A4F-48B7-A834-9F6577125EBF}" presName="childText" presStyleLbl="bgAcc1" presStyleIdx="0" presStyleCnt="3" custScaleX="28182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09F853-F0EC-4628-AEA7-2674F912AE2E}" type="pres">
      <dgm:prSet presAssocID="{A0D9E82C-79E0-4CFA-A78E-AFCC3EA61B2E}" presName="Name13" presStyleLbl="parChTrans1D2" presStyleIdx="1" presStyleCnt="3"/>
      <dgm:spPr/>
      <dgm:t>
        <a:bodyPr/>
        <a:lstStyle/>
        <a:p>
          <a:endParaRPr lang="zh-TW" altLang="en-US"/>
        </a:p>
      </dgm:t>
    </dgm:pt>
    <dgm:pt modelId="{D2A597D1-6E2E-4137-86F2-0A4525319D58}" type="pres">
      <dgm:prSet presAssocID="{BB6DFE75-2E67-4EFC-9E67-5E119918BB17}" presName="childText" presStyleLbl="bgAcc1" presStyleIdx="1" presStyleCnt="3" custScaleX="28059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167187-8DC8-44D3-AAAF-011A747F80DC}" type="pres">
      <dgm:prSet presAssocID="{2E897ABE-EF6D-4457-B1E4-2743B32F654F}" presName="Name13" presStyleLbl="parChTrans1D2" presStyleIdx="2" presStyleCnt="3"/>
      <dgm:spPr/>
      <dgm:t>
        <a:bodyPr/>
        <a:lstStyle/>
        <a:p>
          <a:endParaRPr lang="zh-TW" altLang="en-US"/>
        </a:p>
      </dgm:t>
    </dgm:pt>
    <dgm:pt modelId="{AC798580-9677-4DB7-949B-2C01E897DBDC}" type="pres">
      <dgm:prSet presAssocID="{0B84E0B0-7D21-4014-86FB-537A2C02830B}" presName="childText" presStyleLbl="bgAcc1" presStyleIdx="2" presStyleCnt="3" custScaleX="281826" custLinFactNeighborX="-3285" custLinFactNeighborY="13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ABAD7BA-C627-4563-8806-A17B93E4B4D3}" type="presOf" srcId="{A0D9E82C-79E0-4CFA-A78E-AFCC3EA61B2E}" destId="{5209F853-F0EC-4628-AEA7-2674F912AE2E}" srcOrd="0" destOrd="0" presId="urn:microsoft.com/office/officeart/2005/8/layout/hierarchy3"/>
    <dgm:cxn modelId="{8C79F5BB-B94D-4711-8072-D521D3DAE73E}" type="presOf" srcId="{1C2445DD-8A4F-48B7-A834-9F6577125EBF}" destId="{63B51440-B02D-46EA-909B-2253EF2EF120}" srcOrd="0" destOrd="0" presId="urn:microsoft.com/office/officeart/2005/8/layout/hierarchy3"/>
    <dgm:cxn modelId="{E0F83C20-EA61-424B-AE56-C9383EBB0000}" type="presOf" srcId="{B6FD17FA-6B12-4FE5-92E9-F1528F8676BE}" destId="{DAE13431-315B-40D2-98FE-7AFC93BF9157}" srcOrd="1" destOrd="0" presId="urn:microsoft.com/office/officeart/2005/8/layout/hierarchy3"/>
    <dgm:cxn modelId="{F8F37D4B-C475-4165-9AAC-FDE68CC25376}" type="presOf" srcId="{2E897ABE-EF6D-4457-B1E4-2743B32F654F}" destId="{25167187-8DC8-44D3-AAAF-011A747F80DC}" srcOrd="0" destOrd="0" presId="urn:microsoft.com/office/officeart/2005/8/layout/hierarchy3"/>
    <dgm:cxn modelId="{A7B45448-3E05-48C2-8076-CF9762686749}" srcId="{B6FD17FA-6B12-4FE5-92E9-F1528F8676BE}" destId="{1C2445DD-8A4F-48B7-A834-9F6577125EBF}" srcOrd="0" destOrd="0" parTransId="{FDE35590-2074-4893-A73E-5B61B4842D82}" sibTransId="{3013D4FF-8FED-4712-91CA-FD1514C72650}"/>
    <dgm:cxn modelId="{3E506812-51AF-4F04-8AFF-A6BBBC94C955}" type="presOf" srcId="{0B84E0B0-7D21-4014-86FB-537A2C02830B}" destId="{AC798580-9677-4DB7-949B-2C01E897DBDC}" srcOrd="0" destOrd="0" presId="urn:microsoft.com/office/officeart/2005/8/layout/hierarchy3"/>
    <dgm:cxn modelId="{60DF79B8-716A-4CF2-87A8-E92EFA89A6DF}" type="presOf" srcId="{9BD18756-CE13-452C-A174-3A6F6C1606C6}" destId="{7277EFFB-F3EA-4433-9F73-D486D28BE1D9}" srcOrd="0" destOrd="0" presId="urn:microsoft.com/office/officeart/2005/8/layout/hierarchy3"/>
    <dgm:cxn modelId="{485F1964-2C80-4C1D-8C2E-097A45B47F3B}" srcId="{9BD18756-CE13-452C-A174-3A6F6C1606C6}" destId="{B6FD17FA-6B12-4FE5-92E9-F1528F8676BE}" srcOrd="0" destOrd="0" parTransId="{9CE2C781-56B9-47DA-9C3C-99F3367100D7}" sibTransId="{387E66FD-3474-426B-AD59-5B4309FF7837}"/>
    <dgm:cxn modelId="{EAD570F0-A1D0-48FE-A155-63189CFB4625}" type="presOf" srcId="{BB6DFE75-2E67-4EFC-9E67-5E119918BB17}" destId="{D2A597D1-6E2E-4137-86F2-0A4525319D58}" srcOrd="0" destOrd="0" presId="urn:microsoft.com/office/officeart/2005/8/layout/hierarchy3"/>
    <dgm:cxn modelId="{0E9E3CEB-F4C9-49C8-A4AF-E40A8670BAA1}" srcId="{B6FD17FA-6B12-4FE5-92E9-F1528F8676BE}" destId="{0B84E0B0-7D21-4014-86FB-537A2C02830B}" srcOrd="2" destOrd="0" parTransId="{2E897ABE-EF6D-4457-B1E4-2743B32F654F}" sibTransId="{3C58321A-8CCB-41CB-8A1F-D1669797657B}"/>
    <dgm:cxn modelId="{480DB492-2F05-4CD4-8023-97A0A2D04ECF}" type="presOf" srcId="{B6FD17FA-6B12-4FE5-92E9-F1528F8676BE}" destId="{BBCC0600-B592-4EEB-BCE3-09DDEF5CF5D3}" srcOrd="0" destOrd="0" presId="urn:microsoft.com/office/officeart/2005/8/layout/hierarchy3"/>
    <dgm:cxn modelId="{EEE522BF-D66E-4E3C-A69B-2E5DFC701B6A}" type="presOf" srcId="{FDE35590-2074-4893-A73E-5B61B4842D82}" destId="{13CB113C-1DAC-4235-B22F-4A675C2ACFDA}" srcOrd="0" destOrd="0" presId="urn:microsoft.com/office/officeart/2005/8/layout/hierarchy3"/>
    <dgm:cxn modelId="{DEEC9E9D-52D0-45F1-A170-BC1FBAA66CFB}" srcId="{B6FD17FA-6B12-4FE5-92E9-F1528F8676BE}" destId="{BB6DFE75-2E67-4EFC-9E67-5E119918BB17}" srcOrd="1" destOrd="0" parTransId="{A0D9E82C-79E0-4CFA-A78E-AFCC3EA61B2E}" sibTransId="{CA22CFA9-229C-41E4-BB51-10F07B98369E}"/>
    <dgm:cxn modelId="{0A8DED35-B6A4-4784-9CBE-8F700AB8424A}" type="presParOf" srcId="{7277EFFB-F3EA-4433-9F73-D486D28BE1D9}" destId="{59E02150-2BC7-4DB0-9CF2-DDEAF25BECE0}" srcOrd="0" destOrd="0" presId="urn:microsoft.com/office/officeart/2005/8/layout/hierarchy3"/>
    <dgm:cxn modelId="{AA2EEE02-905C-419F-A806-332CA01D26EB}" type="presParOf" srcId="{59E02150-2BC7-4DB0-9CF2-DDEAF25BECE0}" destId="{FB794EAF-1183-4D99-88EB-8F99714F5F32}" srcOrd="0" destOrd="0" presId="urn:microsoft.com/office/officeart/2005/8/layout/hierarchy3"/>
    <dgm:cxn modelId="{02E24F83-8FE9-4F63-B969-F8E94F40C831}" type="presParOf" srcId="{FB794EAF-1183-4D99-88EB-8F99714F5F32}" destId="{BBCC0600-B592-4EEB-BCE3-09DDEF5CF5D3}" srcOrd="0" destOrd="0" presId="urn:microsoft.com/office/officeart/2005/8/layout/hierarchy3"/>
    <dgm:cxn modelId="{9CEE9CD6-CD24-4422-A7F4-61965C794CD6}" type="presParOf" srcId="{FB794EAF-1183-4D99-88EB-8F99714F5F32}" destId="{DAE13431-315B-40D2-98FE-7AFC93BF9157}" srcOrd="1" destOrd="0" presId="urn:microsoft.com/office/officeart/2005/8/layout/hierarchy3"/>
    <dgm:cxn modelId="{74503B00-EC1A-41D3-B0A8-3030B07B6215}" type="presParOf" srcId="{59E02150-2BC7-4DB0-9CF2-DDEAF25BECE0}" destId="{23B057A7-46D3-4EFE-BFA7-BF4AF9FB1658}" srcOrd="1" destOrd="0" presId="urn:microsoft.com/office/officeart/2005/8/layout/hierarchy3"/>
    <dgm:cxn modelId="{B4D461E9-3C97-4B4F-A2ED-E6038E6C21AF}" type="presParOf" srcId="{23B057A7-46D3-4EFE-BFA7-BF4AF9FB1658}" destId="{13CB113C-1DAC-4235-B22F-4A675C2ACFDA}" srcOrd="0" destOrd="0" presId="urn:microsoft.com/office/officeart/2005/8/layout/hierarchy3"/>
    <dgm:cxn modelId="{4136712B-D764-451B-9211-D2FD67688314}" type="presParOf" srcId="{23B057A7-46D3-4EFE-BFA7-BF4AF9FB1658}" destId="{63B51440-B02D-46EA-909B-2253EF2EF120}" srcOrd="1" destOrd="0" presId="urn:microsoft.com/office/officeart/2005/8/layout/hierarchy3"/>
    <dgm:cxn modelId="{45FFD863-4E01-43B6-9AE3-57FBF763794D}" type="presParOf" srcId="{23B057A7-46D3-4EFE-BFA7-BF4AF9FB1658}" destId="{5209F853-F0EC-4628-AEA7-2674F912AE2E}" srcOrd="2" destOrd="0" presId="urn:microsoft.com/office/officeart/2005/8/layout/hierarchy3"/>
    <dgm:cxn modelId="{66FF1D7E-2B21-476B-A641-F821C0CE21FC}" type="presParOf" srcId="{23B057A7-46D3-4EFE-BFA7-BF4AF9FB1658}" destId="{D2A597D1-6E2E-4137-86F2-0A4525319D58}" srcOrd="3" destOrd="0" presId="urn:microsoft.com/office/officeart/2005/8/layout/hierarchy3"/>
    <dgm:cxn modelId="{79E0DD62-BAE8-4184-870E-0E16139AF5A5}" type="presParOf" srcId="{23B057A7-46D3-4EFE-BFA7-BF4AF9FB1658}" destId="{25167187-8DC8-44D3-AAAF-011A747F80DC}" srcOrd="4" destOrd="0" presId="urn:microsoft.com/office/officeart/2005/8/layout/hierarchy3"/>
    <dgm:cxn modelId="{FF35179E-D22B-465A-9960-872D76B5BAD2}" type="presParOf" srcId="{23B057A7-46D3-4EFE-BFA7-BF4AF9FB1658}" destId="{AC798580-9677-4DB7-949B-2C01E897DBDC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A0DBE6-7858-41D6-B2C7-410539292AC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980D86DB-5B8A-4D64-AAF1-D968A4CAE3F7}">
      <dgm:prSet phldrT="[文字]" custT="1"/>
      <dgm:spPr/>
      <dgm:t>
        <a:bodyPr/>
        <a:lstStyle/>
        <a:p>
          <a:r>
            <a:rPr lang="zh-TW" altLang="en-US" sz="2000" dirty="0" smtClean="0">
              <a:latin typeface="華康正顏楷體W5" pitchFamily="65" charset="-120"/>
              <a:ea typeface="華康正顏楷體W5" pitchFamily="65" charset="-120"/>
            </a:rPr>
            <a:t>應防治性騷擾、性侵害行為之發生。</a:t>
          </a:r>
          <a:endParaRPr lang="zh-TW" altLang="en-US" sz="2000" dirty="0">
            <a:latin typeface="華康正顏楷體W5" pitchFamily="65" charset="-120"/>
            <a:ea typeface="華康正顏楷體W5" pitchFamily="65" charset="-120"/>
          </a:endParaRPr>
        </a:p>
      </dgm:t>
    </dgm:pt>
    <dgm:pt modelId="{918ADA8A-7381-4877-A7EE-3D6D01E554B4}" type="parTrans" cxnId="{19929D04-4140-4797-A509-4DD9677EDBCE}">
      <dgm:prSet/>
      <dgm:spPr/>
      <dgm:t>
        <a:bodyPr/>
        <a:lstStyle/>
        <a:p>
          <a:endParaRPr lang="zh-TW" altLang="en-US" sz="1500">
            <a:latin typeface="華康正顏楷體W5" pitchFamily="65" charset="-120"/>
            <a:ea typeface="華康正顏楷體W5" pitchFamily="65" charset="-120"/>
          </a:endParaRPr>
        </a:p>
      </dgm:t>
    </dgm:pt>
    <dgm:pt modelId="{8070A62E-7829-4A93-845E-DC3597F9A3C4}" type="sibTrans" cxnId="{19929D04-4140-4797-A509-4DD9677EDBCE}">
      <dgm:prSet/>
      <dgm:spPr/>
      <dgm:t>
        <a:bodyPr/>
        <a:lstStyle/>
        <a:p>
          <a:endParaRPr lang="zh-TW" altLang="en-US" sz="1500">
            <a:latin typeface="華康正顏楷體W5" pitchFamily="65" charset="-120"/>
            <a:ea typeface="華康正顏楷體W5" pitchFamily="65" charset="-120"/>
          </a:endParaRPr>
        </a:p>
      </dgm:t>
    </dgm:pt>
    <dgm:pt modelId="{7233BF47-E0D8-4337-B2DC-C787323216B4}">
      <dgm:prSet phldrT="[文字]" custT="1"/>
      <dgm:spPr/>
      <dgm:t>
        <a:bodyPr/>
        <a:lstStyle/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組織成員受僱人或受服務人員人數達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10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人以上的機關、部隊、學校、機構或僱用人，應設立受理性騷擾申訴之專線電話、傳真、專用信箱或電子信箱；其人數達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30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人以上者，應訂定性騷擾與性侵害防治措施，並公開揭示</a:t>
          </a:r>
          <a:endParaRPr lang="zh-TW" altLang="en-US" sz="1600" dirty="0">
            <a:latin typeface="華康正顏楷體W5" pitchFamily="65" charset="-120"/>
            <a:ea typeface="華康正顏楷體W5" pitchFamily="65" charset="-120"/>
          </a:endParaRPr>
        </a:p>
      </dgm:t>
    </dgm:pt>
    <dgm:pt modelId="{D50CC4B1-E2AC-45A0-95C5-40C14927A98C}" type="parTrans" cxnId="{1A9D721B-6413-4F30-80E5-AF5D99DD538E}">
      <dgm:prSet/>
      <dgm:spPr/>
      <dgm:t>
        <a:bodyPr/>
        <a:lstStyle/>
        <a:p>
          <a:endParaRPr lang="zh-TW" altLang="en-US" sz="1500">
            <a:latin typeface="華康正顏楷體W5" pitchFamily="65" charset="-120"/>
            <a:ea typeface="華康正顏楷體W5" pitchFamily="65" charset="-120"/>
          </a:endParaRPr>
        </a:p>
      </dgm:t>
    </dgm:pt>
    <dgm:pt modelId="{E73A4A5C-5BB1-4A5C-B353-5A456F8D31F0}" type="sibTrans" cxnId="{1A9D721B-6413-4F30-80E5-AF5D99DD538E}">
      <dgm:prSet/>
      <dgm:spPr/>
      <dgm:t>
        <a:bodyPr/>
        <a:lstStyle/>
        <a:p>
          <a:endParaRPr lang="zh-TW" altLang="en-US" sz="1500">
            <a:latin typeface="華康正顏楷體W5" pitchFamily="65" charset="-120"/>
            <a:ea typeface="華康正顏楷體W5" pitchFamily="65" charset="-120"/>
          </a:endParaRPr>
        </a:p>
      </dgm:t>
    </dgm:pt>
    <dgm:pt modelId="{4F4C5B21-D8AD-427F-A2B6-86331CBBF097}">
      <dgm:prSet phldrT="[文字]" custT="1"/>
      <dgm:spPr/>
      <dgm:t>
        <a:bodyPr/>
        <a:lstStyle/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性騷擾防治措施包含事項：</a:t>
          </a: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1.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辦理有關性騷擾及性侵害防治的員工教育課程</a:t>
          </a: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2.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明確揭示性別平權、拒絕性暴力之政策</a:t>
          </a: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3.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以保密方式處理申訴，</a:t>
          </a:r>
          <a:endParaRPr lang="en-US" altLang="zh-TW" sz="1600" dirty="0" smtClean="0">
            <a:latin typeface="華康正顏楷體W5" pitchFamily="65" charset="-120"/>
            <a:ea typeface="華康正顏楷體W5" pitchFamily="65" charset="-120"/>
          </a:endParaRP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      並使申訴人免於遭受任何報復或其他不當之差別待遇</a:t>
          </a: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4.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建立處理性騷擾事件的申訴程序，並指定專人或單位負責</a:t>
          </a: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5.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訂定性騷擾、性侵害加害人之懲戒辦法</a:t>
          </a:r>
        </a:p>
        <a:p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dirty="0" smtClean="0">
              <a:latin typeface="華康正顏楷體W5" pitchFamily="65" charset="-120"/>
              <a:ea typeface="華康正顏楷體W5" pitchFamily="65" charset="-120"/>
            </a:rPr>
            <a:t>6.</a:t>
          </a:r>
          <a:r>
            <a:rPr lang="zh-TW" altLang="en-US" sz="1600" dirty="0" smtClean="0">
              <a:latin typeface="華康正顏楷體W5" pitchFamily="65" charset="-120"/>
              <a:ea typeface="華康正顏楷體W5" pitchFamily="65" charset="-120"/>
            </a:rPr>
            <a:t>其他相關防治措施</a:t>
          </a:r>
        </a:p>
      </dgm:t>
    </dgm:pt>
    <dgm:pt modelId="{C49C96E0-487A-439A-B97B-4133CDEAD8BA}" type="parTrans" cxnId="{113E921A-D327-422E-A7C9-4C19FD7796DE}">
      <dgm:prSet/>
      <dgm:spPr/>
      <dgm:t>
        <a:bodyPr/>
        <a:lstStyle/>
        <a:p>
          <a:endParaRPr lang="zh-TW" altLang="en-US" sz="1500">
            <a:latin typeface="華康正顏楷體W5" pitchFamily="65" charset="-120"/>
            <a:ea typeface="華康正顏楷體W5" pitchFamily="65" charset="-120"/>
          </a:endParaRPr>
        </a:p>
      </dgm:t>
    </dgm:pt>
    <dgm:pt modelId="{57701F84-236F-4884-A0A4-38967878FCFB}" type="sibTrans" cxnId="{113E921A-D327-422E-A7C9-4C19FD7796DE}">
      <dgm:prSet/>
      <dgm:spPr/>
      <dgm:t>
        <a:bodyPr/>
        <a:lstStyle/>
        <a:p>
          <a:endParaRPr lang="zh-TW" altLang="en-US" sz="1500">
            <a:latin typeface="華康正顏楷體W5" pitchFamily="65" charset="-120"/>
            <a:ea typeface="華康正顏楷體W5" pitchFamily="65" charset="-120"/>
          </a:endParaRPr>
        </a:p>
      </dgm:t>
    </dgm:pt>
    <dgm:pt modelId="{B31AEBE8-C2BB-48DB-98E3-0C15C2C5B545}" type="pres">
      <dgm:prSet presAssocID="{8FA0DBE6-7858-41D6-B2C7-410539292AC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636A4C81-1C73-41F6-BDEB-C3BEBB023812}" type="pres">
      <dgm:prSet presAssocID="{8FA0DBE6-7858-41D6-B2C7-410539292ACC}" presName="Name1" presStyleCnt="0"/>
      <dgm:spPr/>
    </dgm:pt>
    <dgm:pt modelId="{6F4C65BB-B341-46A8-B072-10EC496F861E}" type="pres">
      <dgm:prSet presAssocID="{8FA0DBE6-7858-41D6-B2C7-410539292ACC}" presName="cycle" presStyleCnt="0"/>
      <dgm:spPr/>
    </dgm:pt>
    <dgm:pt modelId="{AC8F7A83-CA59-44CC-8A09-48466C841ECD}" type="pres">
      <dgm:prSet presAssocID="{8FA0DBE6-7858-41D6-B2C7-410539292ACC}" presName="srcNode" presStyleLbl="node1" presStyleIdx="0" presStyleCnt="3"/>
      <dgm:spPr/>
    </dgm:pt>
    <dgm:pt modelId="{218DE65E-6D84-4B8A-8CF6-18EE2A507BE2}" type="pres">
      <dgm:prSet presAssocID="{8FA0DBE6-7858-41D6-B2C7-410539292ACC}" presName="conn" presStyleLbl="parChTrans1D2" presStyleIdx="0" presStyleCnt="1" custLinFactNeighborY="244"/>
      <dgm:spPr/>
      <dgm:t>
        <a:bodyPr/>
        <a:lstStyle/>
        <a:p>
          <a:endParaRPr lang="zh-TW" altLang="en-US"/>
        </a:p>
      </dgm:t>
    </dgm:pt>
    <dgm:pt modelId="{A046DB1F-1485-4626-B65D-2F24E1ED24A8}" type="pres">
      <dgm:prSet presAssocID="{8FA0DBE6-7858-41D6-B2C7-410539292ACC}" presName="extraNode" presStyleLbl="node1" presStyleIdx="0" presStyleCnt="3"/>
      <dgm:spPr/>
    </dgm:pt>
    <dgm:pt modelId="{723DF12A-EAF5-45C5-8A8A-720A223FBD23}" type="pres">
      <dgm:prSet presAssocID="{8FA0DBE6-7858-41D6-B2C7-410539292ACC}" presName="dstNode" presStyleLbl="node1" presStyleIdx="0" presStyleCnt="3"/>
      <dgm:spPr/>
    </dgm:pt>
    <dgm:pt modelId="{B6F593A5-AEF7-493F-9FFF-834DBBFA793F}" type="pres">
      <dgm:prSet presAssocID="{980D86DB-5B8A-4D64-AAF1-D968A4CAE3F7}" presName="text_1" presStyleLbl="node1" presStyleIdx="0" presStyleCnt="3" custScaleY="62014" custLinFactNeighborY="-2805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CF1612-EC69-4A45-83CE-93BE1640B967}" type="pres">
      <dgm:prSet presAssocID="{980D86DB-5B8A-4D64-AAF1-D968A4CAE3F7}" presName="accent_1" presStyleCnt="0"/>
      <dgm:spPr/>
    </dgm:pt>
    <dgm:pt modelId="{370AA84B-FBBD-41D5-84F6-6937F6013A45}" type="pres">
      <dgm:prSet presAssocID="{980D86DB-5B8A-4D64-AAF1-D968A4CAE3F7}" presName="accentRepeatNode" presStyleLbl="solidFgAcc1" presStyleIdx="0" presStyleCnt="3" custLinFactNeighborY="-22441"/>
      <dgm:spPr/>
    </dgm:pt>
    <dgm:pt modelId="{578565D2-7D6C-474F-877A-61CC45700FB0}" type="pres">
      <dgm:prSet presAssocID="{7233BF47-E0D8-4337-B2DC-C787323216B4}" presName="text_2" presStyleLbl="node1" presStyleIdx="1" presStyleCnt="3" custScaleX="105557" custScaleY="97375" custLinFactNeighborX="-494" custLinFactNeighborY="-532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57A8981-7566-4F37-9EAD-EDF3B120974F}" type="pres">
      <dgm:prSet presAssocID="{7233BF47-E0D8-4337-B2DC-C787323216B4}" presName="accent_2" presStyleCnt="0"/>
      <dgm:spPr/>
    </dgm:pt>
    <dgm:pt modelId="{E55C8819-EE44-4120-97F3-4BF58999B9DA}" type="pres">
      <dgm:prSet presAssocID="{7233BF47-E0D8-4337-B2DC-C787323216B4}" presName="accentRepeatNode" presStyleLbl="solidFgAcc1" presStyleIdx="1" presStyleCnt="3" custLinFactNeighborX="-3167" custLinFactNeighborY="-35901"/>
      <dgm:spPr/>
    </dgm:pt>
    <dgm:pt modelId="{D2991F4D-1195-428F-9B98-4A6070962818}" type="pres">
      <dgm:prSet presAssocID="{4F4C5B21-D8AD-427F-A2B6-86331CBBF097}" presName="text_3" presStyleLbl="node1" presStyleIdx="2" presStyleCnt="3" custScaleX="103046" custScaleY="202664" custLinFactNeighborY="-1562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FCBCE0-FDB5-4849-AE8C-9594924D2A97}" type="pres">
      <dgm:prSet presAssocID="{4F4C5B21-D8AD-427F-A2B6-86331CBBF097}" presName="accent_3" presStyleCnt="0"/>
      <dgm:spPr/>
    </dgm:pt>
    <dgm:pt modelId="{DE85D0E0-D7F5-474D-A088-1266F3617BAB}" type="pres">
      <dgm:prSet presAssocID="{4F4C5B21-D8AD-427F-A2B6-86331CBBF097}" presName="accentRepeatNode" presStyleLbl="solidFgAcc1" presStyleIdx="2" presStyleCnt="3" custLinFactNeighborY="-12496"/>
      <dgm:spPr/>
    </dgm:pt>
  </dgm:ptLst>
  <dgm:cxnLst>
    <dgm:cxn modelId="{1A9D721B-6413-4F30-80E5-AF5D99DD538E}" srcId="{8FA0DBE6-7858-41D6-B2C7-410539292ACC}" destId="{7233BF47-E0D8-4337-B2DC-C787323216B4}" srcOrd="1" destOrd="0" parTransId="{D50CC4B1-E2AC-45A0-95C5-40C14927A98C}" sibTransId="{E73A4A5C-5BB1-4A5C-B353-5A456F8D31F0}"/>
    <dgm:cxn modelId="{C5BBC82A-CA93-412B-837F-FE1825595310}" type="presOf" srcId="{4F4C5B21-D8AD-427F-A2B6-86331CBBF097}" destId="{D2991F4D-1195-428F-9B98-4A6070962818}" srcOrd="0" destOrd="0" presId="urn:microsoft.com/office/officeart/2008/layout/VerticalCurvedList"/>
    <dgm:cxn modelId="{113E921A-D327-422E-A7C9-4C19FD7796DE}" srcId="{8FA0DBE6-7858-41D6-B2C7-410539292ACC}" destId="{4F4C5B21-D8AD-427F-A2B6-86331CBBF097}" srcOrd="2" destOrd="0" parTransId="{C49C96E0-487A-439A-B97B-4133CDEAD8BA}" sibTransId="{57701F84-236F-4884-A0A4-38967878FCFB}"/>
    <dgm:cxn modelId="{BD23A6B1-EF8E-40B0-A5D8-125C45D55DE7}" type="presOf" srcId="{8FA0DBE6-7858-41D6-B2C7-410539292ACC}" destId="{B31AEBE8-C2BB-48DB-98E3-0C15C2C5B545}" srcOrd="0" destOrd="0" presId="urn:microsoft.com/office/officeart/2008/layout/VerticalCurvedList"/>
    <dgm:cxn modelId="{4B942742-F253-4BA0-A427-FBB32417D960}" type="presOf" srcId="{7233BF47-E0D8-4337-B2DC-C787323216B4}" destId="{578565D2-7D6C-474F-877A-61CC45700FB0}" srcOrd="0" destOrd="0" presId="urn:microsoft.com/office/officeart/2008/layout/VerticalCurvedList"/>
    <dgm:cxn modelId="{19929D04-4140-4797-A509-4DD9677EDBCE}" srcId="{8FA0DBE6-7858-41D6-B2C7-410539292ACC}" destId="{980D86DB-5B8A-4D64-AAF1-D968A4CAE3F7}" srcOrd="0" destOrd="0" parTransId="{918ADA8A-7381-4877-A7EE-3D6D01E554B4}" sibTransId="{8070A62E-7829-4A93-845E-DC3597F9A3C4}"/>
    <dgm:cxn modelId="{FEAE79F2-A4F6-4C22-8712-974E2DDC05D4}" type="presOf" srcId="{980D86DB-5B8A-4D64-AAF1-D968A4CAE3F7}" destId="{B6F593A5-AEF7-493F-9FFF-834DBBFA793F}" srcOrd="0" destOrd="0" presId="urn:microsoft.com/office/officeart/2008/layout/VerticalCurvedList"/>
    <dgm:cxn modelId="{9216D95E-7839-4D4E-8C19-303E7867F02E}" type="presOf" srcId="{8070A62E-7829-4A93-845E-DC3597F9A3C4}" destId="{218DE65E-6D84-4B8A-8CF6-18EE2A507BE2}" srcOrd="0" destOrd="0" presId="urn:microsoft.com/office/officeart/2008/layout/VerticalCurvedList"/>
    <dgm:cxn modelId="{389EBB0A-D5CD-4A38-BD15-F0EFC897D484}" type="presParOf" srcId="{B31AEBE8-C2BB-48DB-98E3-0C15C2C5B545}" destId="{636A4C81-1C73-41F6-BDEB-C3BEBB023812}" srcOrd="0" destOrd="0" presId="urn:microsoft.com/office/officeart/2008/layout/VerticalCurvedList"/>
    <dgm:cxn modelId="{8A72F1A2-BEC6-4604-B2C6-0FFB0FB4B9F0}" type="presParOf" srcId="{636A4C81-1C73-41F6-BDEB-C3BEBB023812}" destId="{6F4C65BB-B341-46A8-B072-10EC496F861E}" srcOrd="0" destOrd="0" presId="urn:microsoft.com/office/officeart/2008/layout/VerticalCurvedList"/>
    <dgm:cxn modelId="{123B2B0C-428C-4AC9-BAFE-6FAA9C896ABD}" type="presParOf" srcId="{6F4C65BB-B341-46A8-B072-10EC496F861E}" destId="{AC8F7A83-CA59-44CC-8A09-48466C841ECD}" srcOrd="0" destOrd="0" presId="urn:microsoft.com/office/officeart/2008/layout/VerticalCurvedList"/>
    <dgm:cxn modelId="{92561D9C-C5E4-46CA-8B87-06212F46BB41}" type="presParOf" srcId="{6F4C65BB-B341-46A8-B072-10EC496F861E}" destId="{218DE65E-6D84-4B8A-8CF6-18EE2A507BE2}" srcOrd="1" destOrd="0" presId="urn:microsoft.com/office/officeart/2008/layout/VerticalCurvedList"/>
    <dgm:cxn modelId="{B7FB0821-B10B-4A6C-8F93-E12C6FE1F795}" type="presParOf" srcId="{6F4C65BB-B341-46A8-B072-10EC496F861E}" destId="{A046DB1F-1485-4626-B65D-2F24E1ED24A8}" srcOrd="2" destOrd="0" presId="urn:microsoft.com/office/officeart/2008/layout/VerticalCurvedList"/>
    <dgm:cxn modelId="{9F93A0F7-CD91-48A7-90AD-D6AB866925E2}" type="presParOf" srcId="{6F4C65BB-B341-46A8-B072-10EC496F861E}" destId="{723DF12A-EAF5-45C5-8A8A-720A223FBD23}" srcOrd="3" destOrd="0" presId="urn:microsoft.com/office/officeart/2008/layout/VerticalCurvedList"/>
    <dgm:cxn modelId="{6AC2E7BD-AC9A-49C1-BDCD-DA9C1D3567BB}" type="presParOf" srcId="{636A4C81-1C73-41F6-BDEB-C3BEBB023812}" destId="{B6F593A5-AEF7-493F-9FFF-834DBBFA793F}" srcOrd="1" destOrd="0" presId="urn:microsoft.com/office/officeart/2008/layout/VerticalCurvedList"/>
    <dgm:cxn modelId="{39610167-757E-47F9-8870-40867101F16F}" type="presParOf" srcId="{636A4C81-1C73-41F6-BDEB-C3BEBB023812}" destId="{49CF1612-EC69-4A45-83CE-93BE1640B967}" srcOrd="2" destOrd="0" presId="urn:microsoft.com/office/officeart/2008/layout/VerticalCurvedList"/>
    <dgm:cxn modelId="{C4864913-8131-4072-9E7C-46A4453B0E18}" type="presParOf" srcId="{49CF1612-EC69-4A45-83CE-93BE1640B967}" destId="{370AA84B-FBBD-41D5-84F6-6937F6013A45}" srcOrd="0" destOrd="0" presId="urn:microsoft.com/office/officeart/2008/layout/VerticalCurvedList"/>
    <dgm:cxn modelId="{02440C8E-553D-4624-9E80-73F6AEB8D519}" type="presParOf" srcId="{636A4C81-1C73-41F6-BDEB-C3BEBB023812}" destId="{578565D2-7D6C-474F-877A-61CC45700FB0}" srcOrd="3" destOrd="0" presId="urn:microsoft.com/office/officeart/2008/layout/VerticalCurvedList"/>
    <dgm:cxn modelId="{A41E45F9-CF9A-480F-B0E3-93ED13F7BD68}" type="presParOf" srcId="{636A4C81-1C73-41F6-BDEB-C3BEBB023812}" destId="{B57A8981-7566-4F37-9EAD-EDF3B120974F}" srcOrd="4" destOrd="0" presId="urn:microsoft.com/office/officeart/2008/layout/VerticalCurvedList"/>
    <dgm:cxn modelId="{911BB009-E106-4EC3-A952-54A447939ED4}" type="presParOf" srcId="{B57A8981-7566-4F37-9EAD-EDF3B120974F}" destId="{E55C8819-EE44-4120-97F3-4BF58999B9DA}" srcOrd="0" destOrd="0" presId="urn:microsoft.com/office/officeart/2008/layout/VerticalCurvedList"/>
    <dgm:cxn modelId="{3BB84E2E-3F43-40C5-ABB3-A2833F32B258}" type="presParOf" srcId="{636A4C81-1C73-41F6-BDEB-C3BEBB023812}" destId="{D2991F4D-1195-428F-9B98-4A6070962818}" srcOrd="5" destOrd="0" presId="urn:microsoft.com/office/officeart/2008/layout/VerticalCurvedList"/>
    <dgm:cxn modelId="{213C2738-4CD0-46CE-B208-305D6C00C765}" type="presParOf" srcId="{636A4C81-1C73-41F6-BDEB-C3BEBB023812}" destId="{38FCBCE0-FDB5-4849-AE8C-9594924D2A97}" srcOrd="6" destOrd="0" presId="urn:microsoft.com/office/officeart/2008/layout/VerticalCurvedList"/>
    <dgm:cxn modelId="{54156A75-8633-4877-B111-3C617449780F}" type="presParOf" srcId="{38FCBCE0-FDB5-4849-AE8C-9594924D2A97}" destId="{DE85D0E0-D7F5-474D-A088-1266F3617BA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E00956-4E7D-4288-9194-D7586F34A386}">
      <dsp:nvSpPr>
        <dsp:cNvPr id="0" name=""/>
        <dsp:cNvSpPr/>
      </dsp:nvSpPr>
      <dsp:spPr>
        <a:xfrm rot="5400000">
          <a:off x="5414629" y="-1496326"/>
          <a:ext cx="1152128" cy="4432812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 </a:t>
          </a:r>
          <a:r>
            <a:rPr lang="en-US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7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日內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開始進行</a:t>
          </a:r>
          <a:endParaRPr lang="zh-TW" altLang="en-US" sz="1700" kern="1200" dirty="0">
            <a:latin typeface="華康正顏楷體W5" pitchFamily="65" charset="-120"/>
            <a:ea typeface="華康正顏楷體W5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 </a:t>
          </a:r>
          <a:r>
            <a:rPr lang="en-US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2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個月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內調查完畢，必要時可延長一個月</a:t>
          </a:r>
          <a:endParaRPr lang="zh-TW" altLang="en-US" sz="1700" kern="1200" dirty="0">
            <a:latin typeface="華康正顏楷體W5" pitchFamily="65" charset="-120"/>
            <a:ea typeface="華康正顏楷體W5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 得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聯絡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申訴人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及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被申訴人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進行調查</a:t>
          </a:r>
          <a:endParaRPr lang="zh-TW" altLang="en-US" sz="1700" kern="1200" dirty="0">
            <a:latin typeface="華康正顏楷體W5" pitchFamily="65" charset="-120"/>
            <a:ea typeface="華康正顏楷體W5" pitchFamily="65" charset="-120"/>
          </a:endParaRPr>
        </a:p>
      </dsp:txBody>
      <dsp:txXfrm rot="-5400000">
        <a:off x="3774287" y="200258"/>
        <a:ext cx="4376570" cy="1039644"/>
      </dsp:txXfrm>
    </dsp:sp>
    <dsp:sp modelId="{3560830E-A511-4737-949B-235BE8BF1768}">
      <dsp:nvSpPr>
        <dsp:cNvPr id="0" name=""/>
        <dsp:cNvSpPr/>
      </dsp:nvSpPr>
      <dsp:spPr>
        <a:xfrm>
          <a:off x="1811" y="0"/>
          <a:ext cx="3772475" cy="1440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118110" rIns="236220" bIns="11811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200" kern="1200" dirty="0" smtClean="0">
              <a:solidFill>
                <a:srgbClr val="FFC000"/>
              </a:solidFill>
              <a:latin typeface="華康布丁體" pitchFamily="81" charset="-120"/>
              <a:ea typeface="華康布丁體" pitchFamily="81" charset="-120"/>
            </a:rPr>
            <a:t>開始調查</a:t>
          </a:r>
          <a:endParaRPr lang="zh-TW" altLang="en-US" sz="6200" kern="1200" dirty="0">
            <a:solidFill>
              <a:srgbClr val="FFC000"/>
            </a:solidFill>
            <a:latin typeface="華康布丁體" pitchFamily="81" charset="-120"/>
            <a:ea typeface="華康布丁體" pitchFamily="81" charset="-120"/>
          </a:endParaRPr>
        </a:p>
      </dsp:txBody>
      <dsp:txXfrm>
        <a:off x="72114" y="70303"/>
        <a:ext cx="3631869" cy="12995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E00956-4E7D-4288-9194-D7586F34A386}">
      <dsp:nvSpPr>
        <dsp:cNvPr id="0" name=""/>
        <dsp:cNvSpPr/>
      </dsp:nvSpPr>
      <dsp:spPr>
        <a:xfrm rot="5400000">
          <a:off x="-478980" y="1537382"/>
          <a:ext cx="5328597" cy="2829890"/>
        </a:xfrm>
        <a:prstGeom prst="round2Same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 調查報告書須給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家防中心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；公文須發給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申訴人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、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被申訴人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、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家防中心</a:t>
          </a:r>
          <a:r>
            <a:rPr lang="zh-TW" altLang="en-US" sz="1700" kern="1200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。</a:t>
          </a:r>
          <a:endParaRPr lang="zh-TW" altLang="en-US" sz="1700" kern="1200" dirty="0">
            <a:solidFill>
              <a:schemeClr val="tx1"/>
            </a:solidFill>
            <a:latin typeface="華康正顏楷體W5" pitchFamily="65" charset="-120"/>
            <a:ea typeface="華康正顏楷體W5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700" kern="1200" dirty="0">
            <a:solidFill>
              <a:schemeClr val="tx1"/>
            </a:solidFill>
            <a:latin typeface="華康正顏楷體W5" pitchFamily="65" charset="-120"/>
            <a:ea typeface="華康正顏楷體W5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性騷擾行為經調查屬實，應視情節輕重，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對加害人為適當之懲處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，並予以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追蹤、考核及監督</a:t>
          </a:r>
          <a:r>
            <a:rPr lang="zh-TW" altLang="en-US" sz="1700" kern="1200" dirty="0" smtClean="0">
              <a:latin typeface="華康正顏楷體W5" pitchFamily="65" charset="-120"/>
              <a:ea typeface="華康正顏楷體W5" pitchFamily="65" charset="-120"/>
            </a:rPr>
            <a:t>，避免再度性騷擾或報復情事發生。</a:t>
          </a:r>
          <a:endParaRPr lang="zh-TW" altLang="en-US" sz="1700" kern="1200" dirty="0">
            <a:latin typeface="華康正顏楷體W5" pitchFamily="65" charset="-120"/>
            <a:ea typeface="華康正顏楷體W5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700" kern="1200" dirty="0">
            <a:latin typeface="華康正顏楷體W5" pitchFamily="65" charset="-120"/>
            <a:ea typeface="華康正顏楷體W5" pitchFamily="65" charset="-12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700" kern="1200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雇主對性騷擾或性侵害事件之申訴、告發、作證或提供協助等人，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不得有不當的差別待遇</a:t>
          </a:r>
          <a:r>
            <a:rPr lang="zh-TW" altLang="en-US" sz="1700" kern="1200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，否則可能面臨處新台幣</a:t>
          </a:r>
          <a:r>
            <a:rPr lang="en-US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1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萬元以上</a:t>
          </a:r>
          <a:r>
            <a:rPr lang="en-US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10</a:t>
          </a:r>
          <a:r>
            <a:rPr lang="zh-TW" altLang="en-US" sz="170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rPr>
            <a:t>萬元以下</a:t>
          </a:r>
          <a:r>
            <a:rPr lang="zh-TW" altLang="en-US" sz="1700" kern="1200" dirty="0" smtClean="0">
              <a:solidFill>
                <a:schemeClr val="tx1"/>
              </a:solidFill>
              <a:latin typeface="華康正顏楷體W5" pitchFamily="65" charset="-120"/>
              <a:ea typeface="華康正顏楷體W5" pitchFamily="65" charset="-120"/>
            </a:rPr>
            <a:t>之罰緩。經通知限期仍不改正者，得按次連續處罰。</a:t>
          </a:r>
          <a:endParaRPr lang="zh-TW" altLang="en-US" sz="1700" kern="1200" dirty="0">
            <a:solidFill>
              <a:schemeClr val="tx1"/>
            </a:solidFill>
            <a:latin typeface="華康正顏楷體W5" pitchFamily="65" charset="-120"/>
            <a:ea typeface="華康正顏楷體W5" pitchFamily="65" charset="-120"/>
          </a:endParaRPr>
        </a:p>
      </dsp:txBody>
      <dsp:txXfrm rot="-5400000">
        <a:off x="770373" y="426173"/>
        <a:ext cx="2691746" cy="5052309"/>
      </dsp:txXfrm>
    </dsp:sp>
    <dsp:sp modelId="{3560830E-A511-4737-949B-235BE8BF1768}">
      <dsp:nvSpPr>
        <dsp:cNvPr id="0" name=""/>
        <dsp:cNvSpPr/>
      </dsp:nvSpPr>
      <dsp:spPr>
        <a:xfrm>
          <a:off x="136" y="0"/>
          <a:ext cx="770236" cy="5904656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>
              <a:solidFill>
                <a:srgbClr val="FFC000"/>
              </a:solidFill>
              <a:latin typeface="華康布丁體" pitchFamily="81" charset="-120"/>
              <a:ea typeface="華康布丁體" pitchFamily="81" charset="-120"/>
            </a:rPr>
            <a:t>調查完畢</a:t>
          </a:r>
          <a:endParaRPr lang="zh-TW" altLang="en-US" sz="3400" kern="1200" dirty="0">
            <a:solidFill>
              <a:srgbClr val="FFC000"/>
            </a:solidFill>
            <a:latin typeface="華康布丁體" pitchFamily="81" charset="-120"/>
            <a:ea typeface="華康布丁體" pitchFamily="81" charset="-120"/>
          </a:endParaRPr>
        </a:p>
      </dsp:txBody>
      <dsp:txXfrm>
        <a:off x="37736" y="37600"/>
        <a:ext cx="695036" cy="58294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CC0600-B592-4EEB-BCE3-09DDEF5CF5D3}">
      <dsp:nvSpPr>
        <dsp:cNvPr id="0" name=""/>
        <dsp:cNvSpPr/>
      </dsp:nvSpPr>
      <dsp:spPr>
        <a:xfrm>
          <a:off x="815749" y="2500"/>
          <a:ext cx="3664899" cy="109375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華康正顏楷體W5" pitchFamily="65" charset="-120"/>
              <a:ea typeface="華康正顏楷體W5" pitchFamily="65" charset="-120"/>
            </a:rPr>
            <a:t>根據性騷擾防治法第二章第七條、性騷擾防治準則第四條</a:t>
          </a:r>
          <a:endParaRPr lang="zh-TW" altLang="en-US" sz="2100" kern="1200" dirty="0">
            <a:latin typeface="華康正顏楷體W5" pitchFamily="65" charset="-120"/>
            <a:ea typeface="華康正顏楷體W5" pitchFamily="65" charset="-120"/>
          </a:endParaRPr>
        </a:p>
      </dsp:txBody>
      <dsp:txXfrm>
        <a:off x="847784" y="34535"/>
        <a:ext cx="3600829" cy="1029688"/>
      </dsp:txXfrm>
    </dsp:sp>
    <dsp:sp modelId="{13CB113C-1DAC-4235-B22F-4A675C2ACFDA}">
      <dsp:nvSpPr>
        <dsp:cNvPr id="0" name=""/>
        <dsp:cNvSpPr/>
      </dsp:nvSpPr>
      <dsp:spPr>
        <a:xfrm>
          <a:off x="1182239" y="1096258"/>
          <a:ext cx="366489" cy="8203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0318"/>
              </a:lnTo>
              <a:lnTo>
                <a:pt x="366489" y="820318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B51440-B02D-46EA-909B-2253EF2EF120}">
      <dsp:nvSpPr>
        <dsp:cNvPr id="0" name=""/>
        <dsp:cNvSpPr/>
      </dsp:nvSpPr>
      <dsp:spPr>
        <a:xfrm>
          <a:off x="1548729" y="1369697"/>
          <a:ext cx="4931992" cy="1093758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華康正顏楷體W5" pitchFamily="65" charset="-120"/>
              <a:ea typeface="華康正顏楷體W5" pitchFamily="65" charset="-120"/>
            </a:rPr>
            <a:t>一、雇主在工作場域發現有性騷擾或性侵害事件，應採取有效的糾正或補救措施</a:t>
          </a:r>
          <a:endParaRPr lang="zh-TW" altLang="en-US" sz="2100" kern="1200" dirty="0">
            <a:latin typeface="華康正顏楷體W5" pitchFamily="65" charset="-120"/>
            <a:ea typeface="華康正顏楷體W5" pitchFamily="65" charset="-120"/>
          </a:endParaRPr>
        </a:p>
      </dsp:txBody>
      <dsp:txXfrm>
        <a:off x="1580764" y="1401732"/>
        <a:ext cx="4867922" cy="1029688"/>
      </dsp:txXfrm>
    </dsp:sp>
    <dsp:sp modelId="{5209F853-F0EC-4628-AEA7-2674F912AE2E}">
      <dsp:nvSpPr>
        <dsp:cNvPr id="0" name=""/>
        <dsp:cNvSpPr/>
      </dsp:nvSpPr>
      <dsp:spPr>
        <a:xfrm>
          <a:off x="1182239" y="1096258"/>
          <a:ext cx="366489" cy="21875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516"/>
              </a:lnTo>
              <a:lnTo>
                <a:pt x="366489" y="218751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A597D1-6E2E-4137-86F2-0A4525319D58}">
      <dsp:nvSpPr>
        <dsp:cNvPr id="0" name=""/>
        <dsp:cNvSpPr/>
      </dsp:nvSpPr>
      <dsp:spPr>
        <a:xfrm>
          <a:off x="1548729" y="2736895"/>
          <a:ext cx="4910414" cy="1093758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華康正顏楷體W5" pitchFamily="65" charset="-120"/>
              <a:ea typeface="華康正顏楷體W5" pitchFamily="65" charset="-120"/>
            </a:rPr>
            <a:t>二、組織成員受僱人或受服務人員人數達</a:t>
          </a:r>
          <a:r>
            <a:rPr lang="en-US" altLang="en-US" sz="2100" kern="1200" dirty="0" smtClean="0">
              <a:latin typeface="華康正顏楷體W5" pitchFamily="65" charset="-120"/>
              <a:ea typeface="華康正顏楷體W5" pitchFamily="65" charset="-120"/>
            </a:rPr>
            <a:t>10</a:t>
          </a:r>
          <a:r>
            <a:rPr lang="zh-TW" altLang="en-US" sz="2100" kern="1200" dirty="0" smtClean="0">
              <a:latin typeface="華康正顏楷體W5" pitchFamily="65" charset="-120"/>
              <a:ea typeface="華康正顏楷體W5" pitchFamily="65" charset="-120"/>
            </a:rPr>
            <a:t>人以上的機關、部隊、學校、機構或僱用人，應該設立性騷擾申訴管道</a:t>
          </a:r>
          <a:endParaRPr lang="zh-TW" altLang="en-US" sz="2100" kern="1200" dirty="0">
            <a:latin typeface="華康正顏楷體W5" pitchFamily="65" charset="-120"/>
            <a:ea typeface="華康正顏楷體W5" pitchFamily="65" charset="-120"/>
          </a:endParaRPr>
        </a:p>
      </dsp:txBody>
      <dsp:txXfrm>
        <a:off x="1580764" y="2768930"/>
        <a:ext cx="4846344" cy="1029688"/>
      </dsp:txXfrm>
    </dsp:sp>
    <dsp:sp modelId="{25167187-8DC8-44D3-AAAF-011A747F80DC}">
      <dsp:nvSpPr>
        <dsp:cNvPr id="0" name=""/>
        <dsp:cNvSpPr/>
      </dsp:nvSpPr>
      <dsp:spPr>
        <a:xfrm>
          <a:off x="1182239" y="1096258"/>
          <a:ext cx="309002" cy="35572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7214"/>
              </a:lnTo>
              <a:lnTo>
                <a:pt x="309002" y="3557214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798580-9677-4DB7-949B-2C01E897DBDC}">
      <dsp:nvSpPr>
        <dsp:cNvPr id="0" name=""/>
        <dsp:cNvSpPr/>
      </dsp:nvSpPr>
      <dsp:spPr>
        <a:xfrm>
          <a:off x="1491241" y="4106593"/>
          <a:ext cx="4931992" cy="1093758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>
              <a:latin typeface="華康正顏楷體W5" pitchFamily="65" charset="-120"/>
              <a:ea typeface="華康正顏楷體W5" pitchFamily="65" charset="-120"/>
            </a:rPr>
            <a:t>三、其人數達</a:t>
          </a:r>
          <a:r>
            <a:rPr lang="en-US" altLang="en-US" sz="2100" kern="1200" dirty="0" smtClean="0">
              <a:latin typeface="華康正顏楷體W5" pitchFamily="65" charset="-120"/>
              <a:ea typeface="華康正顏楷體W5" pitchFamily="65" charset="-120"/>
            </a:rPr>
            <a:t>30</a:t>
          </a:r>
          <a:r>
            <a:rPr lang="zh-TW" altLang="en-US" sz="2100" kern="1200" dirty="0" smtClean="0">
              <a:latin typeface="華康正顏楷體W5" pitchFamily="65" charset="-120"/>
              <a:ea typeface="華康正顏楷體W5" pitchFamily="65" charset="-120"/>
            </a:rPr>
            <a:t>人以上的機關、部隊、學校或僱用人，應該訂定性騷擾或性侵害防治措施並公開揭示</a:t>
          </a:r>
          <a:endParaRPr lang="zh-TW" altLang="en-US" sz="2100" kern="1200" dirty="0">
            <a:latin typeface="華康正顏楷體W5" pitchFamily="65" charset="-120"/>
            <a:ea typeface="華康正顏楷體W5" pitchFamily="65" charset="-120"/>
          </a:endParaRPr>
        </a:p>
      </dsp:txBody>
      <dsp:txXfrm>
        <a:off x="1523276" y="4138628"/>
        <a:ext cx="4867922" cy="10296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8DE65E-6D84-4B8A-8CF6-18EE2A507BE2}">
      <dsp:nvSpPr>
        <dsp:cNvPr id="0" name=""/>
        <dsp:cNvSpPr/>
      </dsp:nvSpPr>
      <dsp:spPr>
        <a:xfrm>
          <a:off x="-7542759" y="-1200157"/>
          <a:ext cx="8877641" cy="8877641"/>
        </a:xfrm>
        <a:prstGeom prst="blockArc">
          <a:avLst>
            <a:gd name="adj1" fmla="val 18900000"/>
            <a:gd name="adj2" fmla="val 2700000"/>
            <a:gd name="adj3" fmla="val 243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F593A5-AEF7-493F-9FFF-834DBBFA793F}">
      <dsp:nvSpPr>
        <dsp:cNvPr id="0" name=""/>
        <dsp:cNvSpPr/>
      </dsp:nvSpPr>
      <dsp:spPr>
        <a:xfrm>
          <a:off x="829322" y="458542"/>
          <a:ext cx="6698100" cy="81825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4733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華康正顏楷體W5" pitchFamily="65" charset="-120"/>
              <a:ea typeface="華康正顏楷體W5" pitchFamily="65" charset="-120"/>
            </a:rPr>
            <a:t>應防治性騷擾、性侵害行為之發生。</a:t>
          </a:r>
          <a:endParaRPr lang="zh-TW" altLang="en-US" sz="2000" kern="1200" dirty="0">
            <a:latin typeface="華康正顏楷體W5" pitchFamily="65" charset="-120"/>
            <a:ea typeface="華康正顏楷體W5" pitchFamily="65" charset="-120"/>
          </a:endParaRPr>
        </a:p>
      </dsp:txBody>
      <dsp:txXfrm>
        <a:off x="829322" y="458542"/>
        <a:ext cx="6698100" cy="818256"/>
      </dsp:txXfrm>
    </dsp:sp>
    <dsp:sp modelId="{370AA84B-FBBD-41D5-84F6-6937F6013A45}">
      <dsp:nvSpPr>
        <dsp:cNvPr id="0" name=""/>
        <dsp:cNvSpPr/>
      </dsp:nvSpPr>
      <dsp:spPr>
        <a:xfrm>
          <a:off x="4653" y="42998"/>
          <a:ext cx="1649338" cy="164933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78565D2-7D6C-474F-877A-61CC45700FB0}">
      <dsp:nvSpPr>
        <dsp:cNvPr id="0" name=""/>
        <dsp:cNvSpPr/>
      </dsp:nvSpPr>
      <dsp:spPr>
        <a:xfrm>
          <a:off x="1105450" y="1872203"/>
          <a:ext cx="6564033" cy="1284834"/>
        </a:xfrm>
        <a:prstGeom prst="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4733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組織成員受僱人或受服務人員人數達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10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人以上的機關、部隊、學校、機構或僱用人，應設立受理性騷擾申訴之專線電話、傳真、專用信箱或電子信箱；其人數達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30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人以上者，應訂定性騷擾與性侵害防治措施，並公開揭示</a:t>
          </a:r>
          <a:endParaRPr lang="zh-TW" altLang="en-US" sz="1600" kern="1200" dirty="0">
            <a:latin typeface="華康正顏楷體W5" pitchFamily="65" charset="-120"/>
            <a:ea typeface="華康正顏楷體W5" pitchFamily="65" charset="-120"/>
          </a:endParaRPr>
        </a:p>
      </dsp:txBody>
      <dsp:txXfrm>
        <a:off x="1105450" y="1872203"/>
        <a:ext cx="6564033" cy="1284834"/>
      </dsp:txXfrm>
    </dsp:sp>
    <dsp:sp modelId="{E55C8819-EE44-4120-97F3-4BF58999B9DA}">
      <dsp:nvSpPr>
        <dsp:cNvPr id="0" name=""/>
        <dsp:cNvSpPr/>
      </dsp:nvSpPr>
      <dsp:spPr>
        <a:xfrm>
          <a:off x="432046" y="1800203"/>
          <a:ext cx="1649338" cy="164933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2991F4D-1195-428F-9B98-4A6070962818}">
      <dsp:nvSpPr>
        <dsp:cNvPr id="0" name=""/>
        <dsp:cNvSpPr/>
      </dsp:nvSpPr>
      <dsp:spPr>
        <a:xfrm>
          <a:off x="727310" y="3653059"/>
          <a:ext cx="6902124" cy="2674091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47330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性騷擾防治措施包含事項：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1.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辦理有關性騷擾及性侵害防治的員工教育課程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2.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明確揭示性別平權、拒絕性暴力之政策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3.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以保密方式處理申訴，</a:t>
          </a:r>
          <a:endParaRPr lang="en-US" altLang="zh-TW" sz="1600" kern="1200" dirty="0" smtClean="0">
            <a:latin typeface="華康正顏楷體W5" pitchFamily="65" charset="-120"/>
            <a:ea typeface="華康正顏楷體W5" pitchFamily="65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      並使申訴人免於遭受任何報復或其他不當之差別待遇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4.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建立處理性騷擾事件的申訴程序，並指定專人或單位負責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5.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訂定性騷擾、性侵害加害人之懲戒辦法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　　</a:t>
          </a:r>
          <a:r>
            <a:rPr lang="en-US" altLang="en-US" sz="1600" kern="1200" dirty="0" smtClean="0">
              <a:latin typeface="華康正顏楷體W5" pitchFamily="65" charset="-120"/>
              <a:ea typeface="華康正顏楷體W5" pitchFamily="65" charset="-120"/>
            </a:rPr>
            <a:t>6.</a:t>
          </a:r>
          <a:r>
            <a:rPr lang="zh-TW" altLang="en-US" sz="1600" kern="1200" dirty="0" smtClean="0">
              <a:latin typeface="華康正顏楷體W5" pitchFamily="65" charset="-120"/>
              <a:ea typeface="華康正顏楷體W5" pitchFamily="65" charset="-120"/>
            </a:rPr>
            <a:t>其他相關防治措施</a:t>
          </a:r>
        </a:p>
      </dsp:txBody>
      <dsp:txXfrm>
        <a:off x="727310" y="3653059"/>
        <a:ext cx="6902124" cy="2674091"/>
      </dsp:txXfrm>
    </dsp:sp>
    <dsp:sp modelId="{DE85D0E0-D7F5-474D-A088-1266F3617BAB}">
      <dsp:nvSpPr>
        <dsp:cNvPr id="0" name=""/>
        <dsp:cNvSpPr/>
      </dsp:nvSpPr>
      <dsp:spPr>
        <a:xfrm>
          <a:off x="4653" y="4165436"/>
          <a:ext cx="1649338" cy="1649338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4518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5931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7269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5549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850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8640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9672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355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2900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906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6256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13E4D-6052-42BE-AE23-0EF818687D60}" type="datetimeFigureOut">
              <a:rPr lang="zh-TW" altLang="en-US" smtClean="0"/>
              <a:t>2017/9/20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FCB66-74C7-4353-8F5E-FEFC7C8058C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5719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diagramLayout" Target="../diagrams/layout1.xml"/><Relationship Id="rId7" Type="http://schemas.openxmlformats.org/officeDocument/2006/relationships/image" Target="../media/image3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diagramLayout" Target="../diagrams/layout3.xml"/><Relationship Id="rId7" Type="http://schemas.openxmlformats.org/officeDocument/2006/relationships/image" Target="../media/image7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467544" y="332656"/>
            <a:ext cx="8280920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依據</a:t>
            </a:r>
            <a:r>
              <a:rPr lang="en-US" altLang="zh-TW" sz="2400" u="sng" dirty="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2400" u="sng" dirty="0" smtClean="0">
                <a:latin typeface="標楷體" pitchFamily="65" charset="-120"/>
                <a:ea typeface="標楷體" pitchFamily="65" charset="-120"/>
              </a:rPr>
              <a:t>性騷擾防治法</a:t>
            </a:r>
            <a:r>
              <a:rPr lang="en-US" altLang="zh-TW" sz="2400" u="sng" dirty="0" smtClean="0"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第三章第十三條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4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主管機關受理申訴後，應即將該案件移送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加害人所屬機關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、部隊、學校、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機構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或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僱用人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調查</a:t>
            </a:r>
            <a:endParaRPr lang="zh-TW" altLang="en-US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手繪多邊形 6"/>
          <p:cNvSpPr/>
          <p:nvPr/>
        </p:nvSpPr>
        <p:spPr>
          <a:xfrm>
            <a:off x="546572" y="2172126"/>
            <a:ext cx="2899408" cy="1503010"/>
          </a:xfrm>
          <a:custGeom>
            <a:avLst/>
            <a:gdLst>
              <a:gd name="connsiteX0" fmla="*/ 0 w 2899408"/>
              <a:gd name="connsiteY0" fmla="*/ 150301 h 1503010"/>
              <a:gd name="connsiteX1" fmla="*/ 150301 w 2899408"/>
              <a:gd name="connsiteY1" fmla="*/ 0 h 1503010"/>
              <a:gd name="connsiteX2" fmla="*/ 2749107 w 2899408"/>
              <a:gd name="connsiteY2" fmla="*/ 0 h 1503010"/>
              <a:gd name="connsiteX3" fmla="*/ 2899408 w 2899408"/>
              <a:gd name="connsiteY3" fmla="*/ 150301 h 1503010"/>
              <a:gd name="connsiteX4" fmla="*/ 2899408 w 2899408"/>
              <a:gd name="connsiteY4" fmla="*/ 1352709 h 1503010"/>
              <a:gd name="connsiteX5" fmla="*/ 2749107 w 2899408"/>
              <a:gd name="connsiteY5" fmla="*/ 1503010 h 1503010"/>
              <a:gd name="connsiteX6" fmla="*/ 150301 w 2899408"/>
              <a:gd name="connsiteY6" fmla="*/ 1503010 h 1503010"/>
              <a:gd name="connsiteX7" fmla="*/ 0 w 2899408"/>
              <a:gd name="connsiteY7" fmla="*/ 1352709 h 1503010"/>
              <a:gd name="connsiteX8" fmla="*/ 0 w 2899408"/>
              <a:gd name="connsiteY8" fmla="*/ 150301 h 15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9408" h="1503010">
                <a:moveTo>
                  <a:pt x="0" y="150301"/>
                </a:moveTo>
                <a:cubicBezTo>
                  <a:pt x="0" y="67292"/>
                  <a:pt x="67292" y="0"/>
                  <a:pt x="150301" y="0"/>
                </a:cubicBezTo>
                <a:lnTo>
                  <a:pt x="2749107" y="0"/>
                </a:lnTo>
                <a:cubicBezTo>
                  <a:pt x="2832116" y="0"/>
                  <a:pt x="2899408" y="67292"/>
                  <a:pt x="2899408" y="150301"/>
                </a:cubicBezTo>
                <a:lnTo>
                  <a:pt x="2899408" y="1352709"/>
                </a:lnTo>
                <a:cubicBezTo>
                  <a:pt x="2899408" y="1435718"/>
                  <a:pt x="2832116" y="1503010"/>
                  <a:pt x="2749107" y="1503010"/>
                </a:cubicBezTo>
                <a:lnTo>
                  <a:pt x="150301" y="1503010"/>
                </a:lnTo>
                <a:cubicBezTo>
                  <a:pt x="67292" y="1503010"/>
                  <a:pt x="0" y="1435718"/>
                  <a:pt x="0" y="1352709"/>
                </a:cubicBezTo>
                <a:lnTo>
                  <a:pt x="0" y="15030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592444" numCol="1" spcCol="1270" anchor="t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警察</a:t>
            </a:r>
            <a:r>
              <a:rPr lang="en-US" altLang="zh-TW" sz="2400" kern="1200" dirty="0" smtClean="0">
                <a:latin typeface="華康正顏楷體W5" pitchFamily="65" charset="-120"/>
                <a:ea typeface="華康正顏楷體W5" pitchFamily="65" charset="-120"/>
              </a:rPr>
              <a:t>/</a:t>
            </a: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主管機關受理申訴</a:t>
            </a:r>
            <a:endParaRPr lang="zh-TW" altLang="en-US" sz="24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8" name="手繪多邊形 7"/>
          <p:cNvSpPr/>
          <p:nvPr/>
        </p:nvSpPr>
        <p:spPr>
          <a:xfrm>
            <a:off x="963776" y="3284984"/>
            <a:ext cx="3464207" cy="3096344"/>
          </a:xfrm>
          <a:custGeom>
            <a:avLst/>
            <a:gdLst>
              <a:gd name="connsiteX0" fmla="*/ 0 w 3250584"/>
              <a:gd name="connsiteY0" fmla="*/ 325058 h 3816000"/>
              <a:gd name="connsiteX1" fmla="*/ 325058 w 3250584"/>
              <a:gd name="connsiteY1" fmla="*/ 0 h 3816000"/>
              <a:gd name="connsiteX2" fmla="*/ 2925526 w 3250584"/>
              <a:gd name="connsiteY2" fmla="*/ 0 h 3816000"/>
              <a:gd name="connsiteX3" fmla="*/ 3250584 w 3250584"/>
              <a:gd name="connsiteY3" fmla="*/ 325058 h 3816000"/>
              <a:gd name="connsiteX4" fmla="*/ 3250584 w 3250584"/>
              <a:gd name="connsiteY4" fmla="*/ 3490942 h 3816000"/>
              <a:gd name="connsiteX5" fmla="*/ 2925526 w 3250584"/>
              <a:gd name="connsiteY5" fmla="*/ 3816000 h 3816000"/>
              <a:gd name="connsiteX6" fmla="*/ 325058 w 3250584"/>
              <a:gd name="connsiteY6" fmla="*/ 3816000 h 3816000"/>
              <a:gd name="connsiteX7" fmla="*/ 0 w 3250584"/>
              <a:gd name="connsiteY7" fmla="*/ 3490942 h 3816000"/>
              <a:gd name="connsiteX8" fmla="*/ 0 w 3250584"/>
              <a:gd name="connsiteY8" fmla="*/ 325058 h 38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50584" h="3816000">
                <a:moveTo>
                  <a:pt x="0" y="325058"/>
                </a:moveTo>
                <a:cubicBezTo>
                  <a:pt x="0" y="145533"/>
                  <a:pt x="145533" y="0"/>
                  <a:pt x="325058" y="0"/>
                </a:cubicBezTo>
                <a:lnTo>
                  <a:pt x="2925526" y="0"/>
                </a:lnTo>
                <a:cubicBezTo>
                  <a:pt x="3105051" y="0"/>
                  <a:pt x="3250584" y="145533"/>
                  <a:pt x="3250584" y="325058"/>
                </a:cubicBezTo>
                <a:lnTo>
                  <a:pt x="3250584" y="3490942"/>
                </a:lnTo>
                <a:cubicBezTo>
                  <a:pt x="3250584" y="3670467"/>
                  <a:pt x="3105051" y="3816000"/>
                  <a:pt x="2925526" y="3816000"/>
                </a:cubicBezTo>
                <a:lnTo>
                  <a:pt x="325058" y="3816000"/>
                </a:lnTo>
                <a:cubicBezTo>
                  <a:pt x="145533" y="3816000"/>
                  <a:pt x="0" y="3670467"/>
                  <a:pt x="0" y="3490942"/>
                </a:cubicBezTo>
                <a:lnTo>
                  <a:pt x="0" y="325058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5894" tIns="265894" rIns="265894" bIns="265894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知道被申訴人所屬單位 → 移交</a:t>
            </a:r>
            <a:r>
              <a:rPr lang="zh-TW" altLang="en-US" sz="2400" kern="1200" dirty="0" smtClean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被申訴人所屬單位</a:t>
            </a: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調查</a:t>
            </a:r>
            <a:endParaRPr lang="zh-TW" altLang="en-US" sz="2400" kern="1200" dirty="0">
              <a:latin typeface="華康正顏楷體W5" pitchFamily="65" charset="-120"/>
              <a:ea typeface="華康正顏楷體W5" pitchFamily="65" charset="-120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不知道被申訴人所屬單位或被申訴人不明 →</a:t>
            </a:r>
            <a:r>
              <a:rPr lang="zh-TW" altLang="en-US" sz="2400" kern="1200" dirty="0" smtClean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 警察機關</a:t>
            </a: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逕行調查</a:t>
            </a:r>
            <a:endParaRPr lang="zh-TW" altLang="en-US" sz="24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9" name="手繪多邊形 8"/>
          <p:cNvSpPr/>
          <p:nvPr/>
        </p:nvSpPr>
        <p:spPr>
          <a:xfrm>
            <a:off x="4693802" y="4220562"/>
            <a:ext cx="804726" cy="722728"/>
          </a:xfrm>
          <a:custGeom>
            <a:avLst/>
            <a:gdLst>
              <a:gd name="connsiteX0" fmla="*/ 0 w 804726"/>
              <a:gd name="connsiteY0" fmla="*/ 144546 h 722728"/>
              <a:gd name="connsiteX1" fmla="*/ 443362 w 804726"/>
              <a:gd name="connsiteY1" fmla="*/ 144546 h 722728"/>
              <a:gd name="connsiteX2" fmla="*/ 443362 w 804726"/>
              <a:gd name="connsiteY2" fmla="*/ 0 h 722728"/>
              <a:gd name="connsiteX3" fmla="*/ 804726 w 804726"/>
              <a:gd name="connsiteY3" fmla="*/ 361364 h 722728"/>
              <a:gd name="connsiteX4" fmla="*/ 443362 w 804726"/>
              <a:gd name="connsiteY4" fmla="*/ 722728 h 722728"/>
              <a:gd name="connsiteX5" fmla="*/ 443362 w 804726"/>
              <a:gd name="connsiteY5" fmla="*/ 578182 h 722728"/>
              <a:gd name="connsiteX6" fmla="*/ 0 w 804726"/>
              <a:gd name="connsiteY6" fmla="*/ 578182 h 722728"/>
              <a:gd name="connsiteX7" fmla="*/ 0 w 804726"/>
              <a:gd name="connsiteY7" fmla="*/ 144546 h 72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4726" h="722728">
                <a:moveTo>
                  <a:pt x="0" y="144546"/>
                </a:moveTo>
                <a:lnTo>
                  <a:pt x="443362" y="144546"/>
                </a:lnTo>
                <a:lnTo>
                  <a:pt x="443362" y="0"/>
                </a:lnTo>
                <a:lnTo>
                  <a:pt x="804726" y="361364"/>
                </a:lnTo>
                <a:lnTo>
                  <a:pt x="443362" y="722728"/>
                </a:lnTo>
                <a:lnTo>
                  <a:pt x="443362" y="578182"/>
                </a:lnTo>
                <a:lnTo>
                  <a:pt x="0" y="578182"/>
                </a:lnTo>
                <a:lnTo>
                  <a:pt x="0" y="144546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44546" rIns="216818" bIns="144546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TW" altLang="en-US" sz="2400" kern="120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10" name="手繪多邊形 9"/>
          <p:cNvSpPr/>
          <p:nvPr/>
        </p:nvSpPr>
        <p:spPr>
          <a:xfrm>
            <a:off x="5377529" y="2172126"/>
            <a:ext cx="2899408" cy="1503010"/>
          </a:xfrm>
          <a:custGeom>
            <a:avLst/>
            <a:gdLst>
              <a:gd name="connsiteX0" fmla="*/ 0 w 2899408"/>
              <a:gd name="connsiteY0" fmla="*/ 150301 h 1503010"/>
              <a:gd name="connsiteX1" fmla="*/ 150301 w 2899408"/>
              <a:gd name="connsiteY1" fmla="*/ 0 h 1503010"/>
              <a:gd name="connsiteX2" fmla="*/ 2749107 w 2899408"/>
              <a:gd name="connsiteY2" fmla="*/ 0 h 1503010"/>
              <a:gd name="connsiteX3" fmla="*/ 2899408 w 2899408"/>
              <a:gd name="connsiteY3" fmla="*/ 150301 h 1503010"/>
              <a:gd name="connsiteX4" fmla="*/ 2899408 w 2899408"/>
              <a:gd name="connsiteY4" fmla="*/ 1352709 h 1503010"/>
              <a:gd name="connsiteX5" fmla="*/ 2749107 w 2899408"/>
              <a:gd name="connsiteY5" fmla="*/ 1503010 h 1503010"/>
              <a:gd name="connsiteX6" fmla="*/ 150301 w 2899408"/>
              <a:gd name="connsiteY6" fmla="*/ 1503010 h 1503010"/>
              <a:gd name="connsiteX7" fmla="*/ 0 w 2899408"/>
              <a:gd name="connsiteY7" fmla="*/ 1352709 h 1503010"/>
              <a:gd name="connsiteX8" fmla="*/ 0 w 2899408"/>
              <a:gd name="connsiteY8" fmla="*/ 150301 h 15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9408" h="1503010">
                <a:moveTo>
                  <a:pt x="0" y="150301"/>
                </a:moveTo>
                <a:cubicBezTo>
                  <a:pt x="0" y="67292"/>
                  <a:pt x="67292" y="0"/>
                  <a:pt x="150301" y="0"/>
                </a:cubicBezTo>
                <a:lnTo>
                  <a:pt x="2749107" y="0"/>
                </a:lnTo>
                <a:cubicBezTo>
                  <a:pt x="2832116" y="0"/>
                  <a:pt x="2899408" y="67292"/>
                  <a:pt x="2899408" y="150301"/>
                </a:cubicBezTo>
                <a:lnTo>
                  <a:pt x="2899408" y="1352709"/>
                </a:lnTo>
                <a:cubicBezTo>
                  <a:pt x="2899408" y="1435718"/>
                  <a:pt x="2832116" y="1503010"/>
                  <a:pt x="2749107" y="1503010"/>
                </a:cubicBezTo>
                <a:lnTo>
                  <a:pt x="150301" y="1503010"/>
                </a:lnTo>
                <a:cubicBezTo>
                  <a:pt x="67292" y="1503010"/>
                  <a:pt x="0" y="1435718"/>
                  <a:pt x="0" y="1352709"/>
                </a:cubicBezTo>
                <a:lnTo>
                  <a:pt x="0" y="15030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592444" numCol="1" spcCol="1270" anchor="t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移交至被申訴人所屬單位調查</a:t>
            </a:r>
            <a:endParaRPr lang="zh-TW" altLang="en-US" sz="24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5882587" y="3174132"/>
            <a:ext cx="3074880" cy="3207196"/>
          </a:xfrm>
          <a:custGeom>
            <a:avLst/>
            <a:gdLst>
              <a:gd name="connsiteX0" fmla="*/ 0 w 3074880"/>
              <a:gd name="connsiteY0" fmla="*/ 307488 h 3816000"/>
              <a:gd name="connsiteX1" fmla="*/ 307488 w 3074880"/>
              <a:gd name="connsiteY1" fmla="*/ 0 h 3816000"/>
              <a:gd name="connsiteX2" fmla="*/ 2767392 w 3074880"/>
              <a:gd name="connsiteY2" fmla="*/ 0 h 3816000"/>
              <a:gd name="connsiteX3" fmla="*/ 3074880 w 3074880"/>
              <a:gd name="connsiteY3" fmla="*/ 307488 h 3816000"/>
              <a:gd name="connsiteX4" fmla="*/ 3074880 w 3074880"/>
              <a:gd name="connsiteY4" fmla="*/ 3508512 h 3816000"/>
              <a:gd name="connsiteX5" fmla="*/ 2767392 w 3074880"/>
              <a:gd name="connsiteY5" fmla="*/ 3816000 h 3816000"/>
              <a:gd name="connsiteX6" fmla="*/ 307488 w 3074880"/>
              <a:gd name="connsiteY6" fmla="*/ 3816000 h 3816000"/>
              <a:gd name="connsiteX7" fmla="*/ 0 w 3074880"/>
              <a:gd name="connsiteY7" fmla="*/ 3508512 h 3816000"/>
              <a:gd name="connsiteX8" fmla="*/ 0 w 3074880"/>
              <a:gd name="connsiteY8" fmla="*/ 307488 h 38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74880" h="3816000">
                <a:moveTo>
                  <a:pt x="0" y="307488"/>
                </a:moveTo>
                <a:cubicBezTo>
                  <a:pt x="0" y="137667"/>
                  <a:pt x="137667" y="0"/>
                  <a:pt x="307488" y="0"/>
                </a:cubicBezTo>
                <a:lnTo>
                  <a:pt x="2767392" y="0"/>
                </a:lnTo>
                <a:cubicBezTo>
                  <a:pt x="2937213" y="0"/>
                  <a:pt x="3074880" y="137667"/>
                  <a:pt x="3074880" y="307488"/>
                </a:cubicBezTo>
                <a:lnTo>
                  <a:pt x="3074880" y="3508512"/>
                </a:lnTo>
                <a:cubicBezTo>
                  <a:pt x="3074880" y="3678333"/>
                  <a:pt x="2937213" y="3816000"/>
                  <a:pt x="2767392" y="3816000"/>
                </a:cubicBezTo>
                <a:lnTo>
                  <a:pt x="307488" y="3816000"/>
                </a:lnTo>
                <a:cubicBezTo>
                  <a:pt x="137667" y="3816000"/>
                  <a:pt x="0" y="3678333"/>
                  <a:pt x="0" y="3508512"/>
                </a:cubicBezTo>
                <a:lnTo>
                  <a:pt x="0" y="307488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60748" tIns="260748" rIns="260748" bIns="260748" numCol="1" spcCol="1270" anchor="t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家防中心</a:t>
            </a:r>
            <a:r>
              <a:rPr lang="zh-TW" altLang="en-US" sz="2400" dirty="0" smtClean="0">
                <a:latin typeface="華康正顏楷體W5" pitchFamily="65" charset="-120"/>
                <a:ea typeface="華康正顏楷體W5" pitchFamily="65" charset="-120"/>
              </a:rPr>
              <a:t>給予</a:t>
            </a: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公文，會附上調查報告書供填寫</a:t>
            </a:r>
            <a:endParaRPr lang="zh-TW" altLang="en-US" sz="2400" kern="1200" dirty="0">
              <a:latin typeface="華康正顏楷體W5" pitchFamily="65" charset="-120"/>
              <a:ea typeface="華康正顏楷體W5" pitchFamily="65" charset="-120"/>
            </a:endParaRPr>
          </a:p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若沒有調查報告書，也可至家防中心網站</a:t>
            </a:r>
            <a:r>
              <a:rPr lang="en-US" altLang="zh-TW" sz="2400" kern="1200" dirty="0" smtClean="0">
                <a:latin typeface="華康正顏楷體W5" pitchFamily="65" charset="-120"/>
                <a:ea typeface="華康正顏楷體W5" pitchFamily="65" charset="-120"/>
              </a:rPr>
              <a:t>(http://dvpc.tycg.gov.tw/)</a:t>
            </a:r>
            <a:r>
              <a:rPr lang="zh-TW" altLang="en-US" sz="2400" kern="1200" dirty="0" smtClean="0">
                <a:latin typeface="華康正顏楷體W5" pitchFamily="65" charset="-120"/>
                <a:ea typeface="華康正顏楷體W5" pitchFamily="65" charset="-120"/>
              </a:rPr>
              <a:t>查詢</a:t>
            </a:r>
            <a:endParaRPr lang="zh-TW" altLang="en-US" sz="24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cxnSp>
        <p:nvCxnSpPr>
          <p:cNvPr id="13" name="直線單箭頭接點 12"/>
          <p:cNvCxnSpPr/>
          <p:nvPr/>
        </p:nvCxnSpPr>
        <p:spPr>
          <a:xfrm flipV="1">
            <a:off x="3995936" y="3063331"/>
            <a:ext cx="1502592" cy="122361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510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0"/>
            <a:ext cx="4850256" cy="6858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0"/>
            <a:ext cx="4850256" cy="6858000"/>
          </a:xfrm>
          <a:prstGeom prst="rect">
            <a:avLst/>
          </a:prstGeom>
        </p:spPr>
      </p:pic>
      <p:sp>
        <p:nvSpPr>
          <p:cNvPr id="6" name="圓角矩形圖說文字 5"/>
          <p:cNvSpPr/>
          <p:nvPr/>
        </p:nvSpPr>
        <p:spPr>
          <a:xfrm>
            <a:off x="4836564" y="5776912"/>
            <a:ext cx="4199932" cy="792088"/>
          </a:xfrm>
          <a:prstGeom prst="wedgeRoundRectCallout">
            <a:avLst>
              <a:gd name="adj1" fmla="val -23857"/>
              <a:gd name="adj2" fmla="val -72182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>
                <a:solidFill>
                  <a:schemeClr val="accent5">
                    <a:lumMod val="50000"/>
                  </a:schemeClr>
                </a:solidFill>
                <a:latin typeface="華康正顏楷體W5" pitchFamily="65" charset="-120"/>
                <a:ea typeface="華康正顏楷體W5" pitchFamily="65" charset="-120"/>
              </a:rPr>
              <a:t>調查報告書樣本</a:t>
            </a:r>
            <a:endParaRPr lang="zh-TW" altLang="en-US" sz="4000" dirty="0">
              <a:solidFill>
                <a:schemeClr val="accent5">
                  <a:lumMod val="50000"/>
                </a:schemeClr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1989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406454488"/>
              </p:ext>
            </p:extLst>
          </p:nvPr>
        </p:nvGraphicFramePr>
        <p:xfrm>
          <a:off x="467544" y="332656"/>
          <a:ext cx="8208912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手繪多邊形 17"/>
          <p:cNvSpPr/>
          <p:nvPr/>
        </p:nvSpPr>
        <p:spPr>
          <a:xfrm>
            <a:off x="483563" y="2137160"/>
            <a:ext cx="1800200" cy="1221805"/>
          </a:xfrm>
          <a:custGeom>
            <a:avLst/>
            <a:gdLst>
              <a:gd name="connsiteX0" fmla="*/ 0 w 797986"/>
              <a:gd name="connsiteY0" fmla="*/ 51840 h 518399"/>
              <a:gd name="connsiteX1" fmla="*/ 51840 w 797986"/>
              <a:gd name="connsiteY1" fmla="*/ 0 h 518399"/>
              <a:gd name="connsiteX2" fmla="*/ 746146 w 797986"/>
              <a:gd name="connsiteY2" fmla="*/ 0 h 518399"/>
              <a:gd name="connsiteX3" fmla="*/ 797986 w 797986"/>
              <a:gd name="connsiteY3" fmla="*/ 51840 h 518399"/>
              <a:gd name="connsiteX4" fmla="*/ 797986 w 797986"/>
              <a:gd name="connsiteY4" fmla="*/ 466559 h 518399"/>
              <a:gd name="connsiteX5" fmla="*/ 746146 w 797986"/>
              <a:gd name="connsiteY5" fmla="*/ 518399 h 518399"/>
              <a:gd name="connsiteX6" fmla="*/ 51840 w 797986"/>
              <a:gd name="connsiteY6" fmla="*/ 518399 h 518399"/>
              <a:gd name="connsiteX7" fmla="*/ 0 w 797986"/>
              <a:gd name="connsiteY7" fmla="*/ 466559 h 518399"/>
              <a:gd name="connsiteX8" fmla="*/ 0 w 797986"/>
              <a:gd name="connsiteY8" fmla="*/ 51840 h 518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518399">
                <a:moveTo>
                  <a:pt x="0" y="51840"/>
                </a:moveTo>
                <a:cubicBezTo>
                  <a:pt x="0" y="23210"/>
                  <a:pt x="23210" y="0"/>
                  <a:pt x="51840" y="0"/>
                </a:cubicBezTo>
                <a:lnTo>
                  <a:pt x="746146" y="0"/>
                </a:lnTo>
                <a:cubicBezTo>
                  <a:pt x="774776" y="0"/>
                  <a:pt x="797986" y="23210"/>
                  <a:pt x="797986" y="51840"/>
                </a:cubicBezTo>
                <a:lnTo>
                  <a:pt x="797986" y="466559"/>
                </a:lnTo>
                <a:cubicBezTo>
                  <a:pt x="797986" y="495189"/>
                  <a:pt x="774776" y="518399"/>
                  <a:pt x="746146" y="518399"/>
                </a:cubicBezTo>
                <a:lnTo>
                  <a:pt x="51840" y="518399"/>
                </a:lnTo>
                <a:cubicBezTo>
                  <a:pt x="23210" y="518399"/>
                  <a:pt x="0" y="495189"/>
                  <a:pt x="0" y="466559"/>
                </a:cubicBezTo>
                <a:lnTo>
                  <a:pt x="0" y="5184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85344" tIns="85344" rIns="85344" bIns="244925" numCol="1" spcCol="1270" anchor="t" anchorCtr="0">
            <a:noAutofit/>
          </a:bodyPr>
          <a:lstStyle/>
          <a:p>
            <a:pPr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dirty="0" smtClean="0">
                <a:latin typeface="華康正顏楷體W5" pitchFamily="65" charset="-120"/>
                <a:ea typeface="華康正顏楷體W5" pitchFamily="65" charset="-120"/>
              </a:rPr>
              <a:t>我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沒有申訴人的聯絡方式？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19" name="手繪多邊形 18"/>
          <p:cNvSpPr/>
          <p:nvPr/>
        </p:nvSpPr>
        <p:spPr>
          <a:xfrm>
            <a:off x="954057" y="2964821"/>
            <a:ext cx="2465815" cy="1040243"/>
          </a:xfrm>
          <a:custGeom>
            <a:avLst/>
            <a:gdLst>
              <a:gd name="connsiteX0" fmla="*/ 0 w 797986"/>
              <a:gd name="connsiteY0" fmla="*/ 69120 h 691200"/>
              <a:gd name="connsiteX1" fmla="*/ 69120 w 797986"/>
              <a:gd name="connsiteY1" fmla="*/ 0 h 691200"/>
              <a:gd name="connsiteX2" fmla="*/ 728866 w 797986"/>
              <a:gd name="connsiteY2" fmla="*/ 0 h 691200"/>
              <a:gd name="connsiteX3" fmla="*/ 797986 w 797986"/>
              <a:gd name="connsiteY3" fmla="*/ 69120 h 691200"/>
              <a:gd name="connsiteX4" fmla="*/ 797986 w 797986"/>
              <a:gd name="connsiteY4" fmla="*/ 622080 h 691200"/>
              <a:gd name="connsiteX5" fmla="*/ 728866 w 797986"/>
              <a:gd name="connsiteY5" fmla="*/ 691200 h 691200"/>
              <a:gd name="connsiteX6" fmla="*/ 69120 w 797986"/>
              <a:gd name="connsiteY6" fmla="*/ 691200 h 691200"/>
              <a:gd name="connsiteX7" fmla="*/ 0 w 797986"/>
              <a:gd name="connsiteY7" fmla="*/ 622080 h 691200"/>
              <a:gd name="connsiteX8" fmla="*/ 0 w 797986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728866" y="0"/>
                </a:lnTo>
                <a:cubicBezTo>
                  <a:pt x="767040" y="0"/>
                  <a:pt x="797986" y="30946"/>
                  <a:pt x="797986" y="69120"/>
                </a:cubicBezTo>
                <a:lnTo>
                  <a:pt x="797986" y="622080"/>
                </a:lnTo>
                <a:cubicBezTo>
                  <a:pt x="797986" y="660254"/>
                  <a:pt x="767040" y="691200"/>
                  <a:pt x="728866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589" tIns="105589" rIns="105589" bIns="105589" numCol="1" spcCol="1270" anchor="t" anchorCtr="0">
            <a:no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可向耆樂或家防中心索取申訴人的聯絡方式。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21" name="手繪多邊形 20"/>
          <p:cNvSpPr/>
          <p:nvPr/>
        </p:nvSpPr>
        <p:spPr>
          <a:xfrm>
            <a:off x="1372798" y="4521375"/>
            <a:ext cx="2413618" cy="1376455"/>
          </a:xfrm>
          <a:custGeom>
            <a:avLst/>
            <a:gdLst>
              <a:gd name="connsiteX0" fmla="*/ 0 w 797986"/>
              <a:gd name="connsiteY0" fmla="*/ 51840 h 518399"/>
              <a:gd name="connsiteX1" fmla="*/ 51840 w 797986"/>
              <a:gd name="connsiteY1" fmla="*/ 0 h 518399"/>
              <a:gd name="connsiteX2" fmla="*/ 746146 w 797986"/>
              <a:gd name="connsiteY2" fmla="*/ 0 h 518399"/>
              <a:gd name="connsiteX3" fmla="*/ 797986 w 797986"/>
              <a:gd name="connsiteY3" fmla="*/ 51840 h 518399"/>
              <a:gd name="connsiteX4" fmla="*/ 797986 w 797986"/>
              <a:gd name="connsiteY4" fmla="*/ 466559 h 518399"/>
              <a:gd name="connsiteX5" fmla="*/ 746146 w 797986"/>
              <a:gd name="connsiteY5" fmla="*/ 518399 h 518399"/>
              <a:gd name="connsiteX6" fmla="*/ 51840 w 797986"/>
              <a:gd name="connsiteY6" fmla="*/ 518399 h 518399"/>
              <a:gd name="connsiteX7" fmla="*/ 0 w 797986"/>
              <a:gd name="connsiteY7" fmla="*/ 466559 h 518399"/>
              <a:gd name="connsiteX8" fmla="*/ 0 w 797986"/>
              <a:gd name="connsiteY8" fmla="*/ 51840 h 518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518399">
                <a:moveTo>
                  <a:pt x="0" y="51840"/>
                </a:moveTo>
                <a:cubicBezTo>
                  <a:pt x="0" y="23210"/>
                  <a:pt x="23210" y="0"/>
                  <a:pt x="51840" y="0"/>
                </a:cubicBezTo>
                <a:lnTo>
                  <a:pt x="746146" y="0"/>
                </a:lnTo>
                <a:cubicBezTo>
                  <a:pt x="774776" y="0"/>
                  <a:pt x="797986" y="23210"/>
                  <a:pt x="797986" y="51840"/>
                </a:cubicBezTo>
                <a:lnTo>
                  <a:pt x="797986" y="466559"/>
                </a:lnTo>
                <a:cubicBezTo>
                  <a:pt x="797986" y="495189"/>
                  <a:pt x="774776" y="518399"/>
                  <a:pt x="746146" y="518399"/>
                </a:cubicBezTo>
                <a:lnTo>
                  <a:pt x="51840" y="518399"/>
                </a:lnTo>
                <a:cubicBezTo>
                  <a:pt x="23210" y="518399"/>
                  <a:pt x="0" y="495189"/>
                  <a:pt x="0" y="466559"/>
                </a:cubicBezTo>
                <a:lnTo>
                  <a:pt x="0" y="5184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5">
              <a:hueOff val="-2483469"/>
              <a:satOff val="9953"/>
              <a:lumOff val="2157"/>
              <a:alphaOff val="0"/>
            </a:schemeClr>
          </a:fillRef>
          <a:effectRef idx="1">
            <a:schemeClr val="accent5">
              <a:hueOff val="-2483469"/>
              <a:satOff val="9953"/>
              <a:lumOff val="2157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85344" tIns="85344" rIns="85344" bIns="244925" numCol="1" spcCol="1270" anchor="t" anchorCtr="0">
            <a:noAutofit/>
          </a:bodyPr>
          <a:lstStyle/>
          <a:p>
            <a:pPr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dirty="0" smtClean="0">
                <a:latin typeface="華康正顏楷體W5" pitchFamily="65" charset="-120"/>
                <a:ea typeface="華康正顏楷體W5" pitchFamily="65" charset="-120"/>
              </a:rPr>
              <a:t>被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申訴人已經離職</a:t>
            </a:r>
            <a:r>
              <a:rPr lang="en-US" altLang="zh-TW" sz="2000" dirty="0">
                <a:latin typeface="華康正顏楷體W5" pitchFamily="65" charset="-120"/>
                <a:ea typeface="華康正顏楷體W5" pitchFamily="65" charset="-120"/>
              </a:rPr>
              <a:t>?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22" name="手繪多邊形 21"/>
          <p:cNvSpPr/>
          <p:nvPr/>
        </p:nvSpPr>
        <p:spPr>
          <a:xfrm>
            <a:off x="1606014" y="5138432"/>
            <a:ext cx="2180401" cy="1089110"/>
          </a:xfrm>
          <a:custGeom>
            <a:avLst/>
            <a:gdLst>
              <a:gd name="connsiteX0" fmla="*/ 0 w 797986"/>
              <a:gd name="connsiteY0" fmla="*/ 69120 h 691200"/>
              <a:gd name="connsiteX1" fmla="*/ 69120 w 797986"/>
              <a:gd name="connsiteY1" fmla="*/ 0 h 691200"/>
              <a:gd name="connsiteX2" fmla="*/ 728866 w 797986"/>
              <a:gd name="connsiteY2" fmla="*/ 0 h 691200"/>
              <a:gd name="connsiteX3" fmla="*/ 797986 w 797986"/>
              <a:gd name="connsiteY3" fmla="*/ 69120 h 691200"/>
              <a:gd name="connsiteX4" fmla="*/ 797986 w 797986"/>
              <a:gd name="connsiteY4" fmla="*/ 622080 h 691200"/>
              <a:gd name="connsiteX5" fmla="*/ 728866 w 797986"/>
              <a:gd name="connsiteY5" fmla="*/ 691200 h 691200"/>
              <a:gd name="connsiteX6" fmla="*/ 69120 w 797986"/>
              <a:gd name="connsiteY6" fmla="*/ 691200 h 691200"/>
              <a:gd name="connsiteX7" fmla="*/ 0 w 797986"/>
              <a:gd name="connsiteY7" fmla="*/ 622080 h 691200"/>
              <a:gd name="connsiteX8" fmla="*/ 0 w 797986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728866" y="0"/>
                </a:lnTo>
                <a:cubicBezTo>
                  <a:pt x="767040" y="0"/>
                  <a:pt x="797986" y="30946"/>
                  <a:pt x="797986" y="69120"/>
                </a:cubicBezTo>
                <a:lnTo>
                  <a:pt x="797986" y="622080"/>
                </a:lnTo>
                <a:cubicBezTo>
                  <a:pt x="797986" y="660254"/>
                  <a:pt x="767040" y="691200"/>
                  <a:pt x="728866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</p:spPr>
        <p:style>
          <a:lnRef idx="1">
            <a:schemeClr val="accent5">
              <a:hueOff val="-2483469"/>
              <a:satOff val="9953"/>
              <a:lumOff val="2157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589" tIns="105589" rIns="105589" bIns="105589" numCol="1" spcCol="1270" anchor="t" anchorCtr="0">
            <a:no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TW" altLang="en-US" sz="2000" dirty="0" smtClean="0">
                <a:latin typeface="華康正顏楷體W5" pitchFamily="65" charset="-120"/>
                <a:ea typeface="華康正顏楷體W5" pitchFamily="65" charset="-120"/>
              </a:rPr>
              <a:t>案發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時被申訴人是該公司員工，即有責任調查。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27" name="手繪多邊形 26"/>
          <p:cNvSpPr/>
          <p:nvPr/>
        </p:nvSpPr>
        <p:spPr>
          <a:xfrm>
            <a:off x="3872790" y="2087364"/>
            <a:ext cx="3075474" cy="1730025"/>
          </a:xfrm>
          <a:custGeom>
            <a:avLst/>
            <a:gdLst>
              <a:gd name="connsiteX0" fmla="*/ 0 w 797986"/>
              <a:gd name="connsiteY0" fmla="*/ 51840 h 518399"/>
              <a:gd name="connsiteX1" fmla="*/ 51840 w 797986"/>
              <a:gd name="connsiteY1" fmla="*/ 0 h 518399"/>
              <a:gd name="connsiteX2" fmla="*/ 746146 w 797986"/>
              <a:gd name="connsiteY2" fmla="*/ 0 h 518399"/>
              <a:gd name="connsiteX3" fmla="*/ 797986 w 797986"/>
              <a:gd name="connsiteY3" fmla="*/ 51840 h 518399"/>
              <a:gd name="connsiteX4" fmla="*/ 797986 w 797986"/>
              <a:gd name="connsiteY4" fmla="*/ 466559 h 518399"/>
              <a:gd name="connsiteX5" fmla="*/ 746146 w 797986"/>
              <a:gd name="connsiteY5" fmla="*/ 518399 h 518399"/>
              <a:gd name="connsiteX6" fmla="*/ 51840 w 797986"/>
              <a:gd name="connsiteY6" fmla="*/ 518399 h 518399"/>
              <a:gd name="connsiteX7" fmla="*/ 0 w 797986"/>
              <a:gd name="connsiteY7" fmla="*/ 466559 h 518399"/>
              <a:gd name="connsiteX8" fmla="*/ 0 w 797986"/>
              <a:gd name="connsiteY8" fmla="*/ 51840 h 518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518399">
                <a:moveTo>
                  <a:pt x="0" y="51840"/>
                </a:moveTo>
                <a:cubicBezTo>
                  <a:pt x="0" y="23210"/>
                  <a:pt x="23210" y="0"/>
                  <a:pt x="51840" y="0"/>
                </a:cubicBezTo>
                <a:lnTo>
                  <a:pt x="746146" y="0"/>
                </a:lnTo>
                <a:cubicBezTo>
                  <a:pt x="774776" y="0"/>
                  <a:pt x="797986" y="23210"/>
                  <a:pt x="797986" y="51840"/>
                </a:cubicBezTo>
                <a:lnTo>
                  <a:pt x="797986" y="466559"/>
                </a:lnTo>
                <a:cubicBezTo>
                  <a:pt x="797986" y="495189"/>
                  <a:pt x="774776" y="518399"/>
                  <a:pt x="746146" y="518399"/>
                </a:cubicBezTo>
                <a:lnTo>
                  <a:pt x="51840" y="518399"/>
                </a:lnTo>
                <a:cubicBezTo>
                  <a:pt x="23210" y="518399"/>
                  <a:pt x="0" y="495189"/>
                  <a:pt x="0" y="466559"/>
                </a:cubicBezTo>
                <a:lnTo>
                  <a:pt x="0" y="5184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5">
              <a:hueOff val="-7450407"/>
              <a:satOff val="29858"/>
              <a:lumOff val="6471"/>
              <a:alphaOff val="0"/>
            </a:schemeClr>
          </a:fillRef>
          <a:effectRef idx="1">
            <a:schemeClr val="accent5">
              <a:hueOff val="-7450407"/>
              <a:satOff val="29858"/>
              <a:lumOff val="6471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85344" tIns="85344" rIns="85344" bIns="244925" numCol="1" spcCol="1270" anchor="t" anchorCtr="0">
            <a:noAutofit/>
          </a:bodyPr>
          <a:lstStyle/>
          <a:p>
            <a:pPr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dirty="0" smtClean="0">
                <a:latin typeface="華康正顏楷體W5" pitchFamily="65" charset="-120"/>
                <a:ea typeface="華康正顏楷體W5" pitchFamily="65" charset="-120"/>
              </a:rPr>
              <a:t>若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申訴人</a:t>
            </a:r>
            <a:r>
              <a:rPr lang="en-US" altLang="zh-TW" sz="2000" dirty="0">
                <a:latin typeface="華康正顏楷體W5" pitchFamily="65" charset="-120"/>
                <a:ea typeface="華康正顏楷體W5" pitchFamily="65" charset="-120"/>
              </a:rPr>
              <a:t>/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被申訴人不配合調查</a:t>
            </a:r>
            <a:r>
              <a:rPr lang="en-US" altLang="zh-TW" sz="2000" dirty="0">
                <a:latin typeface="華康正顏楷體W5" pitchFamily="65" charset="-120"/>
                <a:ea typeface="華康正顏楷體W5" pitchFamily="65" charset="-120"/>
              </a:rPr>
              <a:t>?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4322812" y="2754936"/>
            <a:ext cx="3168352" cy="1424325"/>
          </a:xfrm>
          <a:prstGeom prst="roundRect">
            <a:avLst>
              <a:gd name="adj" fmla="val 10000"/>
            </a:avLst>
          </a:prstGeom>
        </p:spPr>
        <p:style>
          <a:lnRef idx="1">
            <a:schemeClr val="accent5">
              <a:hueOff val="-7450407"/>
              <a:satOff val="29858"/>
              <a:lumOff val="6471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手繪多邊形 29"/>
          <p:cNvSpPr/>
          <p:nvPr/>
        </p:nvSpPr>
        <p:spPr>
          <a:xfrm>
            <a:off x="5425008" y="4641932"/>
            <a:ext cx="2911624" cy="1447060"/>
          </a:xfrm>
          <a:custGeom>
            <a:avLst/>
            <a:gdLst>
              <a:gd name="connsiteX0" fmla="*/ 0 w 797986"/>
              <a:gd name="connsiteY0" fmla="*/ 51840 h 518399"/>
              <a:gd name="connsiteX1" fmla="*/ 51840 w 797986"/>
              <a:gd name="connsiteY1" fmla="*/ 0 h 518399"/>
              <a:gd name="connsiteX2" fmla="*/ 746146 w 797986"/>
              <a:gd name="connsiteY2" fmla="*/ 0 h 518399"/>
              <a:gd name="connsiteX3" fmla="*/ 797986 w 797986"/>
              <a:gd name="connsiteY3" fmla="*/ 51840 h 518399"/>
              <a:gd name="connsiteX4" fmla="*/ 797986 w 797986"/>
              <a:gd name="connsiteY4" fmla="*/ 466559 h 518399"/>
              <a:gd name="connsiteX5" fmla="*/ 746146 w 797986"/>
              <a:gd name="connsiteY5" fmla="*/ 518399 h 518399"/>
              <a:gd name="connsiteX6" fmla="*/ 51840 w 797986"/>
              <a:gd name="connsiteY6" fmla="*/ 518399 h 518399"/>
              <a:gd name="connsiteX7" fmla="*/ 0 w 797986"/>
              <a:gd name="connsiteY7" fmla="*/ 466559 h 518399"/>
              <a:gd name="connsiteX8" fmla="*/ 0 w 797986"/>
              <a:gd name="connsiteY8" fmla="*/ 51840 h 518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518399">
                <a:moveTo>
                  <a:pt x="0" y="51840"/>
                </a:moveTo>
                <a:cubicBezTo>
                  <a:pt x="0" y="23210"/>
                  <a:pt x="23210" y="0"/>
                  <a:pt x="51840" y="0"/>
                </a:cubicBezTo>
                <a:lnTo>
                  <a:pt x="746146" y="0"/>
                </a:lnTo>
                <a:cubicBezTo>
                  <a:pt x="774776" y="0"/>
                  <a:pt x="797986" y="23210"/>
                  <a:pt x="797986" y="51840"/>
                </a:cubicBezTo>
                <a:lnTo>
                  <a:pt x="797986" y="466559"/>
                </a:lnTo>
                <a:cubicBezTo>
                  <a:pt x="797986" y="495189"/>
                  <a:pt x="774776" y="518399"/>
                  <a:pt x="746146" y="518399"/>
                </a:cubicBezTo>
                <a:lnTo>
                  <a:pt x="51840" y="518399"/>
                </a:lnTo>
                <a:cubicBezTo>
                  <a:pt x="23210" y="518399"/>
                  <a:pt x="0" y="495189"/>
                  <a:pt x="0" y="466559"/>
                </a:cubicBezTo>
                <a:lnTo>
                  <a:pt x="0" y="5184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5">
              <a:hueOff val="-9933876"/>
              <a:satOff val="39811"/>
              <a:lumOff val="8628"/>
              <a:alphaOff val="0"/>
            </a:schemeClr>
          </a:fillRef>
          <a:effectRef idx="1">
            <a:schemeClr val="accent5">
              <a:hueOff val="-9933876"/>
              <a:satOff val="39811"/>
              <a:lumOff val="8628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85344" tIns="85344" rIns="85344" bIns="244925" numCol="1" spcCol="1270" anchor="t" anchorCtr="0">
            <a:noAutofit/>
          </a:bodyPr>
          <a:lstStyle/>
          <a:p>
            <a:pPr lvl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000" dirty="0" smtClean="0">
                <a:latin typeface="華康正顏楷體W5" pitchFamily="65" charset="-120"/>
                <a:ea typeface="華康正顏楷體W5" pitchFamily="65" charset="-120"/>
              </a:rPr>
              <a:t>申訴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人</a:t>
            </a:r>
            <a:r>
              <a:rPr lang="en-US" altLang="zh-TW" sz="2000" dirty="0">
                <a:latin typeface="華康正顏楷體W5" pitchFamily="65" charset="-120"/>
                <a:ea typeface="華康正顏楷體W5" pitchFamily="65" charset="-120"/>
              </a:rPr>
              <a:t>/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被申訴人需要</a:t>
            </a:r>
            <a:r>
              <a:rPr lang="zh-TW" altLang="en-US" sz="2000" dirty="0" smtClean="0">
                <a:latin typeface="華康正顏楷體W5" pitchFamily="65" charset="-120"/>
                <a:ea typeface="華康正顏楷體W5" pitchFamily="65" charset="-120"/>
              </a:rPr>
              <a:t>法律扶助或</a:t>
            </a: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心理諮商資源</a:t>
            </a:r>
            <a:r>
              <a:rPr lang="en-US" altLang="zh-TW" sz="2000" dirty="0">
                <a:latin typeface="華康正顏楷體W5" pitchFamily="65" charset="-120"/>
                <a:ea typeface="華康正顏楷體W5" pitchFamily="65" charset="-120"/>
              </a:rPr>
              <a:t>?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1" name="手繪多邊形 30"/>
          <p:cNvSpPr/>
          <p:nvPr/>
        </p:nvSpPr>
        <p:spPr>
          <a:xfrm>
            <a:off x="6393296" y="5440589"/>
            <a:ext cx="2283160" cy="919480"/>
          </a:xfrm>
          <a:custGeom>
            <a:avLst/>
            <a:gdLst>
              <a:gd name="connsiteX0" fmla="*/ 0 w 797986"/>
              <a:gd name="connsiteY0" fmla="*/ 69120 h 691200"/>
              <a:gd name="connsiteX1" fmla="*/ 69120 w 797986"/>
              <a:gd name="connsiteY1" fmla="*/ 0 h 691200"/>
              <a:gd name="connsiteX2" fmla="*/ 728866 w 797986"/>
              <a:gd name="connsiteY2" fmla="*/ 0 h 691200"/>
              <a:gd name="connsiteX3" fmla="*/ 797986 w 797986"/>
              <a:gd name="connsiteY3" fmla="*/ 69120 h 691200"/>
              <a:gd name="connsiteX4" fmla="*/ 797986 w 797986"/>
              <a:gd name="connsiteY4" fmla="*/ 622080 h 691200"/>
              <a:gd name="connsiteX5" fmla="*/ 728866 w 797986"/>
              <a:gd name="connsiteY5" fmla="*/ 691200 h 691200"/>
              <a:gd name="connsiteX6" fmla="*/ 69120 w 797986"/>
              <a:gd name="connsiteY6" fmla="*/ 691200 h 691200"/>
              <a:gd name="connsiteX7" fmla="*/ 0 w 797986"/>
              <a:gd name="connsiteY7" fmla="*/ 622080 h 691200"/>
              <a:gd name="connsiteX8" fmla="*/ 0 w 797986"/>
              <a:gd name="connsiteY8" fmla="*/ 69120 h 69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7986" h="691200">
                <a:moveTo>
                  <a:pt x="0" y="69120"/>
                </a:moveTo>
                <a:cubicBezTo>
                  <a:pt x="0" y="30946"/>
                  <a:pt x="30946" y="0"/>
                  <a:pt x="69120" y="0"/>
                </a:cubicBezTo>
                <a:lnTo>
                  <a:pt x="728866" y="0"/>
                </a:lnTo>
                <a:cubicBezTo>
                  <a:pt x="767040" y="0"/>
                  <a:pt x="797986" y="30946"/>
                  <a:pt x="797986" y="69120"/>
                </a:cubicBezTo>
                <a:lnTo>
                  <a:pt x="797986" y="622080"/>
                </a:lnTo>
                <a:cubicBezTo>
                  <a:pt x="797986" y="660254"/>
                  <a:pt x="767040" y="691200"/>
                  <a:pt x="728866" y="691200"/>
                </a:cubicBezTo>
                <a:lnTo>
                  <a:pt x="69120" y="691200"/>
                </a:lnTo>
                <a:cubicBezTo>
                  <a:pt x="30946" y="691200"/>
                  <a:pt x="0" y="660254"/>
                  <a:pt x="0" y="622080"/>
                </a:cubicBezTo>
                <a:lnTo>
                  <a:pt x="0" y="69120"/>
                </a:lnTo>
                <a:close/>
              </a:path>
            </a:pathLst>
          </a:custGeom>
        </p:spPr>
        <p:style>
          <a:lnRef idx="1">
            <a:schemeClr val="accent5">
              <a:hueOff val="-9933876"/>
              <a:satOff val="39811"/>
              <a:lumOff val="8628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5589" tIns="105589" rIns="105589" bIns="105589" numCol="1" spcCol="1270" anchor="t" anchorCtr="0">
            <a:noAutofit/>
          </a:bodyPr>
          <a:lstStyle/>
          <a:p>
            <a:pPr marL="0" lvl="1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可與耆樂聯絡或向家防中心申請。</a:t>
            </a:r>
            <a:endParaRPr lang="zh-TW" altLang="en-US" sz="200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2" name="橢圓形圖說文字 31"/>
          <p:cNvSpPr/>
          <p:nvPr/>
        </p:nvSpPr>
        <p:spPr>
          <a:xfrm>
            <a:off x="2139747" y="2326668"/>
            <a:ext cx="648072" cy="620569"/>
          </a:xfrm>
          <a:prstGeom prst="wedgeEllipse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solidFill>
                  <a:srgbClr val="7030A0"/>
                </a:solidFill>
                <a:latin typeface="華康正顏楷體W5" pitchFamily="65" charset="-120"/>
                <a:ea typeface="華康正顏楷體W5" pitchFamily="65" charset="-120"/>
              </a:rPr>
              <a:t>Q1</a:t>
            </a:r>
            <a:endParaRPr lang="zh-TW" altLang="en-US" sz="2000" dirty="0">
              <a:solidFill>
                <a:srgbClr val="7030A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3" name="橢圓形圖說文字 32"/>
          <p:cNvSpPr/>
          <p:nvPr/>
        </p:nvSpPr>
        <p:spPr>
          <a:xfrm>
            <a:off x="5292080" y="5650044"/>
            <a:ext cx="822974" cy="731284"/>
          </a:xfrm>
          <a:prstGeom prst="wedgeEllipseCallout">
            <a:avLst>
              <a:gd name="adj1" fmla="val 53578"/>
              <a:gd name="adj2" fmla="val -46856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solidFill>
                  <a:srgbClr val="7030A0"/>
                </a:solidFill>
                <a:latin typeface="華康正顏楷體W5" pitchFamily="65" charset="-120"/>
                <a:ea typeface="華康正顏楷體W5" pitchFamily="65" charset="-120"/>
              </a:rPr>
              <a:t>Q4</a:t>
            </a:r>
            <a:endParaRPr lang="zh-TW" altLang="en-US" sz="2000" dirty="0">
              <a:solidFill>
                <a:srgbClr val="7030A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4" name="橢圓形圖說文字 33"/>
          <p:cNvSpPr/>
          <p:nvPr/>
        </p:nvSpPr>
        <p:spPr>
          <a:xfrm>
            <a:off x="3517020" y="5738391"/>
            <a:ext cx="838956" cy="621678"/>
          </a:xfrm>
          <a:prstGeom prst="wedgeEllipseCallout">
            <a:avLst>
              <a:gd name="adj1" fmla="val -37485"/>
              <a:gd name="adj2" fmla="val -66200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solidFill>
                  <a:srgbClr val="7030A0"/>
                </a:solidFill>
                <a:latin typeface="華康正顏楷體W5" pitchFamily="65" charset="-120"/>
                <a:ea typeface="華康正顏楷體W5" pitchFamily="65" charset="-120"/>
              </a:rPr>
              <a:t>Q2</a:t>
            </a:r>
            <a:endParaRPr lang="zh-TW" altLang="en-US" sz="2000" dirty="0">
              <a:solidFill>
                <a:srgbClr val="7030A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5" name="橢圓形圖說文字 34"/>
          <p:cNvSpPr/>
          <p:nvPr/>
        </p:nvSpPr>
        <p:spPr>
          <a:xfrm>
            <a:off x="7190265" y="3600440"/>
            <a:ext cx="712879" cy="709656"/>
          </a:xfrm>
          <a:prstGeom prst="wedgeEllipseCallout">
            <a:avLst>
              <a:gd name="adj1" fmla="val -84967"/>
              <a:gd name="adj2" fmla="val -16243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solidFill>
                  <a:srgbClr val="7030A0"/>
                </a:solidFill>
                <a:latin typeface="華康正顏楷體W5" pitchFamily="65" charset="-120"/>
                <a:ea typeface="華康正顏楷體W5" pitchFamily="65" charset="-120"/>
              </a:rPr>
              <a:t>Q3</a:t>
            </a:r>
            <a:endParaRPr lang="zh-TW" altLang="en-US" sz="2000" dirty="0">
              <a:solidFill>
                <a:srgbClr val="7030A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4427984" y="2780928"/>
            <a:ext cx="28803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華康正顏楷體W5" pitchFamily="65" charset="-120"/>
                <a:ea typeface="華康正顏楷體W5" pitchFamily="65" charset="-120"/>
              </a:rPr>
              <a:t>由現行證據進行調查，若當事人有對調查結果不服之情事，可向家防中心提起再申訴。</a:t>
            </a:r>
          </a:p>
        </p:txBody>
      </p:sp>
      <p:pic>
        <p:nvPicPr>
          <p:cNvPr id="3074" name="Picture 2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07" y="5548743"/>
            <a:ext cx="930617" cy="81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Program Files (x86)\Microsoft Office\MEDIA\CAGCAT10\j0297707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124" y="1846055"/>
            <a:ext cx="1169356" cy="143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06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/>
        </p:nvSpPr>
        <p:spPr>
          <a:xfrm>
            <a:off x="395536" y="908720"/>
            <a:ext cx="8532440" cy="5616624"/>
          </a:xfrm>
          <a:custGeom>
            <a:avLst/>
            <a:gdLst>
              <a:gd name="connsiteX0" fmla="*/ 0 w 5059680"/>
              <a:gd name="connsiteY0" fmla="*/ 270720 h 2707200"/>
              <a:gd name="connsiteX1" fmla="*/ 270720 w 5059680"/>
              <a:gd name="connsiteY1" fmla="*/ 0 h 2707200"/>
              <a:gd name="connsiteX2" fmla="*/ 4788960 w 5059680"/>
              <a:gd name="connsiteY2" fmla="*/ 0 h 2707200"/>
              <a:gd name="connsiteX3" fmla="*/ 5059680 w 5059680"/>
              <a:gd name="connsiteY3" fmla="*/ 270720 h 2707200"/>
              <a:gd name="connsiteX4" fmla="*/ 5059680 w 5059680"/>
              <a:gd name="connsiteY4" fmla="*/ 2436480 h 2707200"/>
              <a:gd name="connsiteX5" fmla="*/ 4788960 w 5059680"/>
              <a:gd name="connsiteY5" fmla="*/ 2707200 h 2707200"/>
              <a:gd name="connsiteX6" fmla="*/ 270720 w 5059680"/>
              <a:gd name="connsiteY6" fmla="*/ 2707200 h 2707200"/>
              <a:gd name="connsiteX7" fmla="*/ 0 w 5059680"/>
              <a:gd name="connsiteY7" fmla="*/ 2436480 h 2707200"/>
              <a:gd name="connsiteX8" fmla="*/ 0 w 5059680"/>
              <a:gd name="connsiteY8" fmla="*/ 270720 h 270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707200">
                <a:moveTo>
                  <a:pt x="0" y="270720"/>
                </a:moveTo>
                <a:cubicBezTo>
                  <a:pt x="0" y="121205"/>
                  <a:pt x="121205" y="0"/>
                  <a:pt x="270720" y="0"/>
                </a:cubicBezTo>
                <a:lnTo>
                  <a:pt x="4788960" y="0"/>
                </a:lnTo>
                <a:cubicBezTo>
                  <a:pt x="4938475" y="0"/>
                  <a:pt x="5059680" y="121205"/>
                  <a:pt x="5059680" y="270720"/>
                </a:cubicBezTo>
                <a:lnTo>
                  <a:pt x="5059680" y="2436480"/>
                </a:lnTo>
                <a:cubicBezTo>
                  <a:pt x="5059680" y="2585995"/>
                  <a:pt x="4938475" y="2707200"/>
                  <a:pt x="4788960" y="2707200"/>
                </a:cubicBezTo>
                <a:lnTo>
                  <a:pt x="270720" y="2707200"/>
                </a:lnTo>
                <a:cubicBezTo>
                  <a:pt x="121205" y="2707200"/>
                  <a:pt x="0" y="2585995"/>
                  <a:pt x="0" y="2436480"/>
                </a:cubicBezTo>
                <a:lnTo>
                  <a:pt x="0" y="270720"/>
                </a:lnTo>
                <a:close/>
              </a:path>
            </a:pathLst>
          </a:cu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3555" tIns="413555" rIns="413555" bIns="413555" numCol="1" spcCol="1270" anchor="t" anchorCtr="0">
            <a:noAutofit/>
          </a:bodyPr>
          <a:lstStyle/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性騷擾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事件調查，應以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不公開方式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為之，並保護當事人的隱私及人格法益。</a:t>
            </a: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性騷擾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事件調查應秉持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客觀、公正、專業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原則，給予當事人充分陳述意見及答辯之機會。</a:t>
            </a: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性騷擾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事件調查，得通知當事人及關係人到場說明，並得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邀請相關專家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或有調查經驗同仁協助。</a:t>
            </a: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性騷擾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事件的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當事人或證人有權力不對等之情形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時，應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避免其對質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。</a:t>
            </a: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solidFill>
                  <a:schemeClr val="tx1"/>
                </a:solidFill>
                <a:latin typeface="華康正顏楷體W5" pitchFamily="65" charset="-120"/>
                <a:ea typeface="華康正顏楷體W5" pitchFamily="65" charset="-120"/>
              </a:rPr>
              <a:t>處理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性騷擾事件有關的所有人員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，對於當事人姓名或其他足以辨識身份之資料，除有調查必要或基於公共安全的考量者外，應予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保密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。</a:t>
            </a: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調查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人員因調查之必要，得於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不違反保密義務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範圍內另作成書面資料，交由當事人閱覽或告以要旨。</a:t>
            </a: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調查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證據時，最好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全程錄音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，並做成</a:t>
            </a:r>
            <a:r>
              <a:rPr lang="zh-TW" altLang="en-US" sz="215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書面紀錄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，必要時得實施鑑定或勘驗現場，然後斟酌全部陳述意旨與調查事實及經驗法則，判斷事實的真偽。</a:t>
            </a:r>
            <a:endParaRPr lang="zh-TW" altLang="en-US" sz="215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4" name="手繪多邊形 3"/>
          <p:cNvSpPr/>
          <p:nvPr/>
        </p:nvSpPr>
        <p:spPr>
          <a:xfrm>
            <a:off x="179512" y="260648"/>
            <a:ext cx="5059680" cy="864096"/>
          </a:xfrm>
          <a:custGeom>
            <a:avLst/>
            <a:gdLst>
              <a:gd name="connsiteX0" fmla="*/ 0 w 5059680"/>
              <a:gd name="connsiteY0" fmla="*/ 203040 h 2030400"/>
              <a:gd name="connsiteX1" fmla="*/ 203040 w 5059680"/>
              <a:gd name="connsiteY1" fmla="*/ 0 h 2030400"/>
              <a:gd name="connsiteX2" fmla="*/ 4856640 w 5059680"/>
              <a:gd name="connsiteY2" fmla="*/ 0 h 2030400"/>
              <a:gd name="connsiteX3" fmla="*/ 5059680 w 5059680"/>
              <a:gd name="connsiteY3" fmla="*/ 203040 h 2030400"/>
              <a:gd name="connsiteX4" fmla="*/ 5059680 w 5059680"/>
              <a:gd name="connsiteY4" fmla="*/ 1827360 h 2030400"/>
              <a:gd name="connsiteX5" fmla="*/ 4856640 w 5059680"/>
              <a:gd name="connsiteY5" fmla="*/ 2030400 h 2030400"/>
              <a:gd name="connsiteX6" fmla="*/ 203040 w 5059680"/>
              <a:gd name="connsiteY6" fmla="*/ 2030400 h 2030400"/>
              <a:gd name="connsiteX7" fmla="*/ 0 w 5059680"/>
              <a:gd name="connsiteY7" fmla="*/ 1827360 h 2030400"/>
              <a:gd name="connsiteX8" fmla="*/ 0 w 5059680"/>
              <a:gd name="connsiteY8" fmla="*/ 203040 h 203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030400">
                <a:moveTo>
                  <a:pt x="0" y="203040"/>
                </a:moveTo>
                <a:cubicBezTo>
                  <a:pt x="0" y="90904"/>
                  <a:pt x="90904" y="0"/>
                  <a:pt x="203040" y="0"/>
                </a:cubicBezTo>
                <a:lnTo>
                  <a:pt x="4856640" y="0"/>
                </a:lnTo>
                <a:cubicBezTo>
                  <a:pt x="4968776" y="0"/>
                  <a:pt x="5059680" y="90904"/>
                  <a:pt x="5059680" y="203040"/>
                </a:cubicBezTo>
                <a:lnTo>
                  <a:pt x="5059680" y="1827360"/>
                </a:lnTo>
                <a:cubicBezTo>
                  <a:pt x="5059680" y="1939496"/>
                  <a:pt x="4968776" y="2030400"/>
                  <a:pt x="4856640" y="2030400"/>
                </a:cubicBezTo>
                <a:lnTo>
                  <a:pt x="203040" y="2030400"/>
                </a:lnTo>
                <a:cubicBezTo>
                  <a:pt x="90904" y="2030400"/>
                  <a:pt x="0" y="1939496"/>
                  <a:pt x="0" y="1827360"/>
                </a:cubicBezTo>
                <a:lnTo>
                  <a:pt x="0" y="203040"/>
                </a:lnTo>
                <a:close/>
              </a:path>
            </a:pathLst>
          </a:custGeom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34264" tIns="334264" rIns="334264" bIns="855870" numCol="1" spcCol="1270" anchor="t" anchorCtr="0">
            <a:noAutofit/>
          </a:bodyPr>
          <a:lstStyle/>
          <a:p>
            <a:pPr lvl="0" algn="dist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4700" dirty="0" smtClean="0">
                <a:solidFill>
                  <a:schemeClr val="accent6">
                    <a:lumMod val="50000"/>
                  </a:schemeClr>
                </a:solidFill>
                <a:latin typeface="華康布丁體" pitchFamily="81" charset="-120"/>
                <a:ea typeface="華康布丁體" pitchFamily="81" charset="-120"/>
              </a:rPr>
              <a:t>調查注意事項</a:t>
            </a:r>
            <a:endParaRPr lang="zh-TW" altLang="en-US" sz="4700" kern="1200" dirty="0">
              <a:solidFill>
                <a:schemeClr val="accent6">
                  <a:lumMod val="50000"/>
                </a:schemeClr>
              </a:solidFill>
              <a:latin typeface="華康布丁體" pitchFamily="81" charset="-120"/>
              <a:ea typeface="華康布丁體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160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256" y="-27384"/>
            <a:ext cx="4850256" cy="6858000"/>
          </a:xfrm>
          <a:prstGeom prst="rect">
            <a:avLst/>
          </a:prstGeom>
        </p:spPr>
      </p:pic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1545563882"/>
              </p:ext>
            </p:extLst>
          </p:nvPr>
        </p:nvGraphicFramePr>
        <p:xfrm>
          <a:off x="467544" y="665820"/>
          <a:ext cx="3600400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圓角矩形圖說文字 3"/>
          <p:cNvSpPr/>
          <p:nvPr/>
        </p:nvSpPr>
        <p:spPr>
          <a:xfrm>
            <a:off x="2244276" y="332656"/>
            <a:ext cx="2831780" cy="648072"/>
          </a:xfrm>
          <a:prstGeom prst="wedgeRoundRectCallout">
            <a:avLst>
              <a:gd name="adj1" fmla="val 53796"/>
              <a:gd name="adj2" fmla="val 129663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rgbClr val="00B050"/>
                </a:solidFill>
                <a:latin typeface="華康正顏楷體W5" pitchFamily="65" charset="-120"/>
                <a:ea typeface="華康正顏楷體W5" pitchFamily="65" charset="-120"/>
              </a:rPr>
              <a:t>公文範例</a:t>
            </a:r>
            <a:r>
              <a:rPr lang="zh-TW" altLang="en-US" sz="2800" dirty="0" smtClean="0">
                <a:solidFill>
                  <a:srgbClr val="00B050"/>
                </a:solidFill>
                <a:latin typeface="華康正顏楷體W5" pitchFamily="65" charset="-120"/>
                <a:ea typeface="華康正顏楷體W5" pitchFamily="65" charset="-120"/>
              </a:rPr>
              <a:t>樣本</a:t>
            </a:r>
            <a:endParaRPr lang="zh-TW" altLang="en-US" sz="2800" dirty="0">
              <a:solidFill>
                <a:srgbClr val="00B050"/>
              </a:solidFill>
              <a:latin typeface="華康正顏楷體W5" pitchFamily="65" charset="-120"/>
              <a:ea typeface="華康正顏楷體W5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7336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/>
        </p:nvSpPr>
        <p:spPr>
          <a:xfrm>
            <a:off x="395536" y="908720"/>
            <a:ext cx="8532440" cy="5616624"/>
          </a:xfrm>
          <a:custGeom>
            <a:avLst/>
            <a:gdLst>
              <a:gd name="connsiteX0" fmla="*/ 0 w 5059680"/>
              <a:gd name="connsiteY0" fmla="*/ 270720 h 2707200"/>
              <a:gd name="connsiteX1" fmla="*/ 270720 w 5059680"/>
              <a:gd name="connsiteY1" fmla="*/ 0 h 2707200"/>
              <a:gd name="connsiteX2" fmla="*/ 4788960 w 5059680"/>
              <a:gd name="connsiteY2" fmla="*/ 0 h 2707200"/>
              <a:gd name="connsiteX3" fmla="*/ 5059680 w 5059680"/>
              <a:gd name="connsiteY3" fmla="*/ 270720 h 2707200"/>
              <a:gd name="connsiteX4" fmla="*/ 5059680 w 5059680"/>
              <a:gd name="connsiteY4" fmla="*/ 2436480 h 2707200"/>
              <a:gd name="connsiteX5" fmla="*/ 4788960 w 5059680"/>
              <a:gd name="connsiteY5" fmla="*/ 2707200 h 2707200"/>
              <a:gd name="connsiteX6" fmla="*/ 270720 w 5059680"/>
              <a:gd name="connsiteY6" fmla="*/ 2707200 h 2707200"/>
              <a:gd name="connsiteX7" fmla="*/ 0 w 5059680"/>
              <a:gd name="connsiteY7" fmla="*/ 2436480 h 2707200"/>
              <a:gd name="connsiteX8" fmla="*/ 0 w 5059680"/>
              <a:gd name="connsiteY8" fmla="*/ 270720 h 270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707200">
                <a:moveTo>
                  <a:pt x="0" y="270720"/>
                </a:moveTo>
                <a:cubicBezTo>
                  <a:pt x="0" y="121205"/>
                  <a:pt x="121205" y="0"/>
                  <a:pt x="270720" y="0"/>
                </a:cubicBezTo>
                <a:lnTo>
                  <a:pt x="4788960" y="0"/>
                </a:lnTo>
                <a:cubicBezTo>
                  <a:pt x="4938475" y="0"/>
                  <a:pt x="5059680" y="121205"/>
                  <a:pt x="5059680" y="270720"/>
                </a:cubicBezTo>
                <a:lnTo>
                  <a:pt x="5059680" y="2436480"/>
                </a:lnTo>
                <a:cubicBezTo>
                  <a:pt x="5059680" y="2585995"/>
                  <a:pt x="4938475" y="2707200"/>
                  <a:pt x="4788960" y="2707200"/>
                </a:cubicBezTo>
                <a:lnTo>
                  <a:pt x="270720" y="2707200"/>
                </a:lnTo>
                <a:cubicBezTo>
                  <a:pt x="121205" y="2707200"/>
                  <a:pt x="0" y="2585995"/>
                  <a:pt x="0" y="2436480"/>
                </a:cubicBezTo>
                <a:lnTo>
                  <a:pt x="0" y="270720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413555" tIns="413555" rIns="413555" bIns="413555" numCol="1" spcCol="1270" anchor="t" anchorCtr="0">
            <a:noAutofit/>
          </a:bodyPr>
          <a:lstStyle/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都已經讓該員工離職了，為什麼公司還要調查</a:t>
            </a:r>
            <a:r>
              <a:rPr lang="en-US" altLang="zh-TW" sz="215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?</a:t>
            </a:r>
          </a:p>
          <a:p>
            <a:pPr marL="742950" lvl="2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TW" sz="2150" dirty="0" err="1" smtClean="0">
                <a:latin typeface="華康正顏楷體W5" pitchFamily="65" charset="-120"/>
                <a:ea typeface="華康正顏楷體W5" pitchFamily="65" charset="-120"/>
              </a:rPr>
              <a:t>Ans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性騷擾防治準則，第二十二條規定「性騷擾行為經調查屬實，加害人所屬機關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…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應視情節輕重，對加害人為適當之懲處，並予以追蹤、考核及監督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…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」。若公司未經調查確認就開除員工，若因此損及員工權益，有可能遭員工至勞動局申訴，為保障公司，建議尚需經調查確認有該事實之發生，再進行懲處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。</a:t>
            </a: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742950" lvl="2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若員工已經離職，已多次聯繫不到，申訴人又不願意接受詢問調查，請問公司該怎麼辦</a:t>
            </a:r>
            <a:r>
              <a:rPr lang="en-US" altLang="zh-TW" sz="2150" dirty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?</a:t>
            </a:r>
          </a:p>
          <a:p>
            <a:pPr marL="742950" lvl="2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TW" sz="2150" dirty="0" err="1">
                <a:latin typeface="華康正顏楷體W5" pitchFamily="65" charset="-120"/>
                <a:ea typeface="華康正顏楷體W5" pitchFamily="65" charset="-120"/>
              </a:rPr>
              <a:t>Ans</a:t>
            </a:r>
            <a:r>
              <a:rPr lang="en-US" altLang="zh-TW" sz="2150" dirty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若已多次聯繫確實無法聯繫到已離職員工，申訴人又不願意接受詢問調查時，可依當時所知之據證進行結果的認定，若無任何證據時，從可在報告書上說明已在哪些時間聯繫，皆無法取得聯繫，且申訴人也不願意公司詢問，因此公司無任何證據可判斷，無法只能判斷本申訴案不成立。</a:t>
            </a:r>
            <a:endParaRPr lang="en-US" altLang="zh-TW" sz="2150" dirty="0">
              <a:latin typeface="華康正顏楷體W5" pitchFamily="65" charset="-120"/>
              <a:ea typeface="華康正顏楷體W5" pitchFamily="65" charset="-120"/>
            </a:endParaRPr>
          </a:p>
          <a:p>
            <a:pPr marL="742950" lvl="2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4" name="手繪多邊形 3"/>
          <p:cNvSpPr/>
          <p:nvPr/>
        </p:nvSpPr>
        <p:spPr>
          <a:xfrm>
            <a:off x="179512" y="260648"/>
            <a:ext cx="5059680" cy="864096"/>
          </a:xfrm>
          <a:custGeom>
            <a:avLst/>
            <a:gdLst>
              <a:gd name="connsiteX0" fmla="*/ 0 w 5059680"/>
              <a:gd name="connsiteY0" fmla="*/ 203040 h 2030400"/>
              <a:gd name="connsiteX1" fmla="*/ 203040 w 5059680"/>
              <a:gd name="connsiteY1" fmla="*/ 0 h 2030400"/>
              <a:gd name="connsiteX2" fmla="*/ 4856640 w 5059680"/>
              <a:gd name="connsiteY2" fmla="*/ 0 h 2030400"/>
              <a:gd name="connsiteX3" fmla="*/ 5059680 w 5059680"/>
              <a:gd name="connsiteY3" fmla="*/ 203040 h 2030400"/>
              <a:gd name="connsiteX4" fmla="*/ 5059680 w 5059680"/>
              <a:gd name="connsiteY4" fmla="*/ 1827360 h 2030400"/>
              <a:gd name="connsiteX5" fmla="*/ 4856640 w 5059680"/>
              <a:gd name="connsiteY5" fmla="*/ 2030400 h 2030400"/>
              <a:gd name="connsiteX6" fmla="*/ 203040 w 5059680"/>
              <a:gd name="connsiteY6" fmla="*/ 2030400 h 2030400"/>
              <a:gd name="connsiteX7" fmla="*/ 0 w 5059680"/>
              <a:gd name="connsiteY7" fmla="*/ 1827360 h 2030400"/>
              <a:gd name="connsiteX8" fmla="*/ 0 w 5059680"/>
              <a:gd name="connsiteY8" fmla="*/ 203040 h 203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030400">
                <a:moveTo>
                  <a:pt x="0" y="203040"/>
                </a:moveTo>
                <a:cubicBezTo>
                  <a:pt x="0" y="90904"/>
                  <a:pt x="90904" y="0"/>
                  <a:pt x="203040" y="0"/>
                </a:cubicBezTo>
                <a:lnTo>
                  <a:pt x="4856640" y="0"/>
                </a:lnTo>
                <a:cubicBezTo>
                  <a:pt x="4968776" y="0"/>
                  <a:pt x="5059680" y="90904"/>
                  <a:pt x="5059680" y="203040"/>
                </a:cubicBezTo>
                <a:lnTo>
                  <a:pt x="5059680" y="1827360"/>
                </a:lnTo>
                <a:cubicBezTo>
                  <a:pt x="5059680" y="1939496"/>
                  <a:pt x="4968776" y="2030400"/>
                  <a:pt x="4856640" y="2030400"/>
                </a:cubicBezTo>
                <a:lnTo>
                  <a:pt x="203040" y="2030400"/>
                </a:lnTo>
                <a:cubicBezTo>
                  <a:pt x="90904" y="2030400"/>
                  <a:pt x="0" y="1939496"/>
                  <a:pt x="0" y="1827360"/>
                </a:cubicBezTo>
                <a:lnTo>
                  <a:pt x="0" y="20304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334264" tIns="334264" rIns="334264" bIns="855870" numCol="1" spcCol="1270" anchor="t" anchorCtr="0">
            <a:noAutofit/>
          </a:bodyPr>
          <a:lstStyle/>
          <a:p>
            <a:pPr lvl="0" algn="dist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4700" kern="1200" dirty="0" smtClean="0">
                <a:solidFill>
                  <a:srgbClr val="92D050"/>
                </a:solidFill>
                <a:latin typeface="華康布丁體" pitchFamily="81" charset="-120"/>
                <a:ea typeface="華康布丁體" pitchFamily="81" charset="-120"/>
              </a:rPr>
              <a:t>常見問題</a:t>
            </a:r>
            <a:r>
              <a:rPr lang="en-US" altLang="zh-TW" sz="4700" kern="1200" dirty="0" smtClean="0">
                <a:solidFill>
                  <a:srgbClr val="92D050"/>
                </a:solidFill>
                <a:latin typeface="華康布丁體" pitchFamily="81" charset="-120"/>
                <a:ea typeface="華康布丁體" pitchFamily="81" charset="-120"/>
              </a:rPr>
              <a:t>Q&amp;A</a:t>
            </a:r>
            <a:endParaRPr lang="zh-TW" altLang="en-US" sz="4700" kern="1200" dirty="0">
              <a:solidFill>
                <a:srgbClr val="92D050"/>
              </a:solidFill>
              <a:latin typeface="華康布丁體" pitchFamily="81" charset="-120"/>
              <a:ea typeface="華康布丁體" pitchFamily="81" charset="-120"/>
            </a:endParaRPr>
          </a:p>
        </p:txBody>
      </p:sp>
      <p:pic>
        <p:nvPicPr>
          <p:cNvPr id="1027" name="Picture 3" descr="C:\Program Files (x86)\Microsoft Office\MEDIA\CAGCAT10\j033607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224136" cy="123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32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/>
        </p:nvSpPr>
        <p:spPr>
          <a:xfrm>
            <a:off x="395536" y="908720"/>
            <a:ext cx="8532440" cy="5616624"/>
          </a:xfrm>
          <a:custGeom>
            <a:avLst/>
            <a:gdLst>
              <a:gd name="connsiteX0" fmla="*/ 0 w 5059680"/>
              <a:gd name="connsiteY0" fmla="*/ 270720 h 2707200"/>
              <a:gd name="connsiteX1" fmla="*/ 270720 w 5059680"/>
              <a:gd name="connsiteY1" fmla="*/ 0 h 2707200"/>
              <a:gd name="connsiteX2" fmla="*/ 4788960 w 5059680"/>
              <a:gd name="connsiteY2" fmla="*/ 0 h 2707200"/>
              <a:gd name="connsiteX3" fmla="*/ 5059680 w 5059680"/>
              <a:gd name="connsiteY3" fmla="*/ 270720 h 2707200"/>
              <a:gd name="connsiteX4" fmla="*/ 5059680 w 5059680"/>
              <a:gd name="connsiteY4" fmla="*/ 2436480 h 2707200"/>
              <a:gd name="connsiteX5" fmla="*/ 4788960 w 5059680"/>
              <a:gd name="connsiteY5" fmla="*/ 2707200 h 2707200"/>
              <a:gd name="connsiteX6" fmla="*/ 270720 w 5059680"/>
              <a:gd name="connsiteY6" fmla="*/ 2707200 h 2707200"/>
              <a:gd name="connsiteX7" fmla="*/ 0 w 5059680"/>
              <a:gd name="connsiteY7" fmla="*/ 2436480 h 2707200"/>
              <a:gd name="connsiteX8" fmla="*/ 0 w 5059680"/>
              <a:gd name="connsiteY8" fmla="*/ 270720 h 270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707200">
                <a:moveTo>
                  <a:pt x="0" y="270720"/>
                </a:moveTo>
                <a:cubicBezTo>
                  <a:pt x="0" y="121205"/>
                  <a:pt x="121205" y="0"/>
                  <a:pt x="270720" y="0"/>
                </a:cubicBezTo>
                <a:lnTo>
                  <a:pt x="4788960" y="0"/>
                </a:lnTo>
                <a:cubicBezTo>
                  <a:pt x="4938475" y="0"/>
                  <a:pt x="5059680" y="121205"/>
                  <a:pt x="5059680" y="270720"/>
                </a:cubicBezTo>
                <a:lnTo>
                  <a:pt x="5059680" y="2436480"/>
                </a:lnTo>
                <a:cubicBezTo>
                  <a:pt x="5059680" y="2585995"/>
                  <a:pt x="4938475" y="2707200"/>
                  <a:pt x="4788960" y="2707200"/>
                </a:cubicBezTo>
                <a:lnTo>
                  <a:pt x="270720" y="2707200"/>
                </a:lnTo>
                <a:cubicBezTo>
                  <a:pt x="121205" y="2707200"/>
                  <a:pt x="0" y="2585995"/>
                  <a:pt x="0" y="2436480"/>
                </a:cubicBezTo>
                <a:lnTo>
                  <a:pt x="0" y="270720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413555" tIns="413555" rIns="413555" bIns="413555" numCol="1" spcCol="1270" anchor="t" anchorCtr="0">
            <a:noAutofit/>
          </a:bodyPr>
          <a:lstStyle/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行為</a:t>
            </a:r>
            <a:r>
              <a:rPr lang="zh-TW" altLang="en-US" sz="215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人並不是我們公司的員工，那該怎麼辦</a:t>
            </a:r>
            <a:endParaRPr lang="en-US" altLang="zh-TW" sz="2150" dirty="0" smtClean="0">
              <a:solidFill>
                <a:srgbClr val="C0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TW" sz="2150" kern="1200" dirty="0" err="1" smtClean="0">
                <a:latin typeface="華康正顏楷體W5" pitchFamily="65" charset="-120"/>
                <a:ea typeface="華康正顏楷體W5" pitchFamily="65" charset="-120"/>
              </a:rPr>
              <a:t>Ans</a:t>
            </a:r>
            <a:r>
              <a:rPr lang="en-US" altLang="zh-TW" sz="2150" kern="1200" dirty="0" smtClean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若行為人非公司員工，則公司應發文回覆桃園市政府家庭暴力暨性侵害防治中心，說明該行為人並非公司員工並檢附能佐證之相關證據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(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投保清冊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…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等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)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。</a:t>
            </a: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不會用電腦打字怎麼辦</a:t>
            </a:r>
            <a:r>
              <a:rPr lang="en-US" altLang="zh-TW" sz="2150" dirty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?</a:t>
            </a: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TW" sz="2150" dirty="0" err="1">
                <a:latin typeface="華康正顏楷體W5" pitchFamily="65" charset="-120"/>
                <a:ea typeface="華康正顏楷體W5" pitchFamily="65" charset="-120"/>
              </a:rPr>
              <a:t>Ans</a:t>
            </a:r>
            <a:r>
              <a:rPr lang="en-US" altLang="zh-TW" sz="2150" dirty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可以直接列印「性騷擾申訴調查報告書」，直接用手寫的方式並簽名與蓋章，再將報告書寄回桃園市政府家庭暴力暨性侵害防治中心，並可另外在空白紙上說明因不會使用電腦，請家防中心協助發文通知。</a:t>
            </a:r>
            <a:endParaRPr lang="en-US" altLang="zh-TW" sz="2150" dirty="0">
              <a:latin typeface="華康正顏楷體W5" pitchFamily="65" charset="-120"/>
              <a:ea typeface="華康正顏楷體W5" pitchFamily="65" charset="-120"/>
            </a:endParaRP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4" name="手繪多邊形 3"/>
          <p:cNvSpPr/>
          <p:nvPr/>
        </p:nvSpPr>
        <p:spPr>
          <a:xfrm>
            <a:off x="179512" y="260648"/>
            <a:ext cx="5059680" cy="864096"/>
          </a:xfrm>
          <a:custGeom>
            <a:avLst/>
            <a:gdLst>
              <a:gd name="connsiteX0" fmla="*/ 0 w 5059680"/>
              <a:gd name="connsiteY0" fmla="*/ 203040 h 2030400"/>
              <a:gd name="connsiteX1" fmla="*/ 203040 w 5059680"/>
              <a:gd name="connsiteY1" fmla="*/ 0 h 2030400"/>
              <a:gd name="connsiteX2" fmla="*/ 4856640 w 5059680"/>
              <a:gd name="connsiteY2" fmla="*/ 0 h 2030400"/>
              <a:gd name="connsiteX3" fmla="*/ 5059680 w 5059680"/>
              <a:gd name="connsiteY3" fmla="*/ 203040 h 2030400"/>
              <a:gd name="connsiteX4" fmla="*/ 5059680 w 5059680"/>
              <a:gd name="connsiteY4" fmla="*/ 1827360 h 2030400"/>
              <a:gd name="connsiteX5" fmla="*/ 4856640 w 5059680"/>
              <a:gd name="connsiteY5" fmla="*/ 2030400 h 2030400"/>
              <a:gd name="connsiteX6" fmla="*/ 203040 w 5059680"/>
              <a:gd name="connsiteY6" fmla="*/ 2030400 h 2030400"/>
              <a:gd name="connsiteX7" fmla="*/ 0 w 5059680"/>
              <a:gd name="connsiteY7" fmla="*/ 1827360 h 2030400"/>
              <a:gd name="connsiteX8" fmla="*/ 0 w 5059680"/>
              <a:gd name="connsiteY8" fmla="*/ 203040 h 203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030400">
                <a:moveTo>
                  <a:pt x="0" y="203040"/>
                </a:moveTo>
                <a:cubicBezTo>
                  <a:pt x="0" y="90904"/>
                  <a:pt x="90904" y="0"/>
                  <a:pt x="203040" y="0"/>
                </a:cubicBezTo>
                <a:lnTo>
                  <a:pt x="4856640" y="0"/>
                </a:lnTo>
                <a:cubicBezTo>
                  <a:pt x="4968776" y="0"/>
                  <a:pt x="5059680" y="90904"/>
                  <a:pt x="5059680" y="203040"/>
                </a:cubicBezTo>
                <a:lnTo>
                  <a:pt x="5059680" y="1827360"/>
                </a:lnTo>
                <a:cubicBezTo>
                  <a:pt x="5059680" y="1939496"/>
                  <a:pt x="4968776" y="2030400"/>
                  <a:pt x="4856640" y="2030400"/>
                </a:cubicBezTo>
                <a:lnTo>
                  <a:pt x="203040" y="2030400"/>
                </a:lnTo>
                <a:cubicBezTo>
                  <a:pt x="90904" y="2030400"/>
                  <a:pt x="0" y="1939496"/>
                  <a:pt x="0" y="1827360"/>
                </a:cubicBezTo>
                <a:lnTo>
                  <a:pt x="0" y="20304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334264" tIns="334264" rIns="334264" bIns="855870" numCol="1" spcCol="1270" anchor="t" anchorCtr="0">
            <a:noAutofit/>
          </a:bodyPr>
          <a:lstStyle/>
          <a:p>
            <a:pPr lvl="0" algn="dist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4700" kern="1200" dirty="0" smtClean="0">
                <a:solidFill>
                  <a:srgbClr val="92D050"/>
                </a:solidFill>
                <a:latin typeface="華康布丁體" pitchFamily="81" charset="-120"/>
                <a:ea typeface="華康布丁體" pitchFamily="81" charset="-120"/>
              </a:rPr>
              <a:t>常見問題</a:t>
            </a:r>
            <a:r>
              <a:rPr lang="en-US" altLang="zh-TW" sz="4700" kern="1200" dirty="0" smtClean="0">
                <a:solidFill>
                  <a:srgbClr val="92D050"/>
                </a:solidFill>
                <a:latin typeface="華康布丁體" pitchFamily="81" charset="-120"/>
                <a:ea typeface="華康布丁體" pitchFamily="81" charset="-120"/>
              </a:rPr>
              <a:t>Q&amp;A</a:t>
            </a:r>
            <a:endParaRPr lang="zh-TW" altLang="en-US" sz="4700" kern="1200" dirty="0">
              <a:solidFill>
                <a:srgbClr val="92D050"/>
              </a:solidFill>
              <a:latin typeface="華康布丁體" pitchFamily="81" charset="-120"/>
              <a:ea typeface="華康布丁體" pitchFamily="81" charset="-120"/>
            </a:endParaRPr>
          </a:p>
        </p:txBody>
      </p:sp>
      <p:pic>
        <p:nvPicPr>
          <p:cNvPr id="6" name="Picture 3" descr="C:\Program Files (x86)\Microsoft Office\MEDIA\CAGCAT10\j033607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224136" cy="123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5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/>
        </p:nvSpPr>
        <p:spPr>
          <a:xfrm>
            <a:off x="395536" y="908720"/>
            <a:ext cx="8532440" cy="5616624"/>
          </a:xfrm>
          <a:custGeom>
            <a:avLst/>
            <a:gdLst>
              <a:gd name="connsiteX0" fmla="*/ 0 w 5059680"/>
              <a:gd name="connsiteY0" fmla="*/ 270720 h 2707200"/>
              <a:gd name="connsiteX1" fmla="*/ 270720 w 5059680"/>
              <a:gd name="connsiteY1" fmla="*/ 0 h 2707200"/>
              <a:gd name="connsiteX2" fmla="*/ 4788960 w 5059680"/>
              <a:gd name="connsiteY2" fmla="*/ 0 h 2707200"/>
              <a:gd name="connsiteX3" fmla="*/ 5059680 w 5059680"/>
              <a:gd name="connsiteY3" fmla="*/ 270720 h 2707200"/>
              <a:gd name="connsiteX4" fmla="*/ 5059680 w 5059680"/>
              <a:gd name="connsiteY4" fmla="*/ 2436480 h 2707200"/>
              <a:gd name="connsiteX5" fmla="*/ 4788960 w 5059680"/>
              <a:gd name="connsiteY5" fmla="*/ 2707200 h 2707200"/>
              <a:gd name="connsiteX6" fmla="*/ 270720 w 5059680"/>
              <a:gd name="connsiteY6" fmla="*/ 2707200 h 2707200"/>
              <a:gd name="connsiteX7" fmla="*/ 0 w 5059680"/>
              <a:gd name="connsiteY7" fmla="*/ 2436480 h 2707200"/>
              <a:gd name="connsiteX8" fmla="*/ 0 w 5059680"/>
              <a:gd name="connsiteY8" fmla="*/ 270720 h 270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707200">
                <a:moveTo>
                  <a:pt x="0" y="270720"/>
                </a:moveTo>
                <a:cubicBezTo>
                  <a:pt x="0" y="121205"/>
                  <a:pt x="121205" y="0"/>
                  <a:pt x="270720" y="0"/>
                </a:cubicBezTo>
                <a:lnTo>
                  <a:pt x="4788960" y="0"/>
                </a:lnTo>
                <a:cubicBezTo>
                  <a:pt x="4938475" y="0"/>
                  <a:pt x="5059680" y="121205"/>
                  <a:pt x="5059680" y="270720"/>
                </a:cubicBezTo>
                <a:lnTo>
                  <a:pt x="5059680" y="2436480"/>
                </a:lnTo>
                <a:cubicBezTo>
                  <a:pt x="5059680" y="2585995"/>
                  <a:pt x="4938475" y="2707200"/>
                  <a:pt x="4788960" y="2707200"/>
                </a:cubicBezTo>
                <a:lnTo>
                  <a:pt x="270720" y="2707200"/>
                </a:lnTo>
                <a:cubicBezTo>
                  <a:pt x="121205" y="2707200"/>
                  <a:pt x="0" y="2585995"/>
                  <a:pt x="0" y="2436480"/>
                </a:cubicBezTo>
                <a:lnTo>
                  <a:pt x="0" y="270720"/>
                </a:lnTo>
                <a:close/>
              </a:path>
            </a:pathLst>
          </a:cu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0" vert="horz" wrap="square" lIns="413555" tIns="413555" rIns="413555" bIns="413555" numCol="1" spcCol="1270" anchor="t" anchorCtr="0">
            <a:noAutofit/>
          </a:bodyPr>
          <a:lstStyle/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kern="120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kern="120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沒有</a:t>
            </a:r>
            <a:r>
              <a:rPr lang="zh-TW" altLang="en-US" sz="2150" kern="120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申訴人的地址要如何發文通知</a:t>
            </a:r>
            <a:r>
              <a:rPr lang="en-US" altLang="zh-TW" sz="2150" kern="120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?</a:t>
            </a: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TW" sz="2150" dirty="0" err="1" smtClean="0">
                <a:latin typeface="華康正顏楷體W5" pitchFamily="65" charset="-120"/>
                <a:ea typeface="華康正顏楷體W5" pitchFamily="65" charset="-120"/>
              </a:rPr>
              <a:t>Ans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可以將申訴人結果通知的公文，一併夾帶在家防中心公文，一併寄到家防中心，並註記說明「因沒有申訴人住址，需中心協助轉寄」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。</a:t>
            </a: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kern="120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沒有申訴人的聯絡方式，該怎麼進行調查</a:t>
            </a:r>
            <a:r>
              <a:rPr lang="en-US" altLang="zh-TW" sz="2150" kern="1200" dirty="0" smtClean="0">
                <a:solidFill>
                  <a:srgbClr val="C00000"/>
                </a:solidFill>
                <a:latin typeface="華康正顏楷體W5" pitchFamily="65" charset="-120"/>
                <a:ea typeface="華康正顏楷體W5" pitchFamily="65" charset="-120"/>
              </a:rPr>
              <a:t>?</a:t>
            </a:r>
          </a:p>
          <a:p>
            <a:pPr marL="742950" lvl="2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zh-TW" sz="2150" dirty="0" err="1" smtClean="0">
                <a:latin typeface="華康正顏楷體W5" pitchFamily="65" charset="-120"/>
                <a:ea typeface="華康正顏楷體W5" pitchFamily="65" charset="-120"/>
              </a:rPr>
              <a:t>Ans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若有需要對申訴人詢問調查時，又沒有申訴人聯絡方式，可向家防中心承辦或社團法人耆樂社會福利發展協會之社工員詢問，由中心承辦或社工先代為詢問申訴人之意願，若申訴人願意，中心或協會會再提供其聯絡方式。</a:t>
            </a:r>
            <a:endParaRPr lang="en-US" altLang="zh-TW" sz="2150" kern="120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zh-TW" altLang="en-US" sz="215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4" name="手繪多邊形 3"/>
          <p:cNvSpPr/>
          <p:nvPr/>
        </p:nvSpPr>
        <p:spPr>
          <a:xfrm>
            <a:off x="179512" y="260648"/>
            <a:ext cx="5059680" cy="864096"/>
          </a:xfrm>
          <a:custGeom>
            <a:avLst/>
            <a:gdLst>
              <a:gd name="connsiteX0" fmla="*/ 0 w 5059680"/>
              <a:gd name="connsiteY0" fmla="*/ 203040 h 2030400"/>
              <a:gd name="connsiteX1" fmla="*/ 203040 w 5059680"/>
              <a:gd name="connsiteY1" fmla="*/ 0 h 2030400"/>
              <a:gd name="connsiteX2" fmla="*/ 4856640 w 5059680"/>
              <a:gd name="connsiteY2" fmla="*/ 0 h 2030400"/>
              <a:gd name="connsiteX3" fmla="*/ 5059680 w 5059680"/>
              <a:gd name="connsiteY3" fmla="*/ 203040 h 2030400"/>
              <a:gd name="connsiteX4" fmla="*/ 5059680 w 5059680"/>
              <a:gd name="connsiteY4" fmla="*/ 1827360 h 2030400"/>
              <a:gd name="connsiteX5" fmla="*/ 4856640 w 5059680"/>
              <a:gd name="connsiteY5" fmla="*/ 2030400 h 2030400"/>
              <a:gd name="connsiteX6" fmla="*/ 203040 w 5059680"/>
              <a:gd name="connsiteY6" fmla="*/ 2030400 h 2030400"/>
              <a:gd name="connsiteX7" fmla="*/ 0 w 5059680"/>
              <a:gd name="connsiteY7" fmla="*/ 1827360 h 2030400"/>
              <a:gd name="connsiteX8" fmla="*/ 0 w 5059680"/>
              <a:gd name="connsiteY8" fmla="*/ 203040 h 203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030400">
                <a:moveTo>
                  <a:pt x="0" y="203040"/>
                </a:moveTo>
                <a:cubicBezTo>
                  <a:pt x="0" y="90904"/>
                  <a:pt x="90904" y="0"/>
                  <a:pt x="203040" y="0"/>
                </a:cubicBezTo>
                <a:lnTo>
                  <a:pt x="4856640" y="0"/>
                </a:lnTo>
                <a:cubicBezTo>
                  <a:pt x="4968776" y="0"/>
                  <a:pt x="5059680" y="90904"/>
                  <a:pt x="5059680" y="203040"/>
                </a:cubicBezTo>
                <a:lnTo>
                  <a:pt x="5059680" y="1827360"/>
                </a:lnTo>
                <a:cubicBezTo>
                  <a:pt x="5059680" y="1939496"/>
                  <a:pt x="4968776" y="2030400"/>
                  <a:pt x="4856640" y="2030400"/>
                </a:cubicBezTo>
                <a:lnTo>
                  <a:pt x="203040" y="2030400"/>
                </a:lnTo>
                <a:cubicBezTo>
                  <a:pt x="90904" y="2030400"/>
                  <a:pt x="0" y="1939496"/>
                  <a:pt x="0" y="1827360"/>
                </a:cubicBezTo>
                <a:lnTo>
                  <a:pt x="0" y="20304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spcFirstLastPara="0" vert="horz" wrap="square" lIns="334264" tIns="334264" rIns="334264" bIns="855870" numCol="1" spcCol="1270" anchor="t" anchorCtr="0">
            <a:noAutofit/>
          </a:bodyPr>
          <a:lstStyle/>
          <a:p>
            <a:pPr lvl="0" algn="dist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4700" kern="1200" dirty="0" smtClean="0">
                <a:solidFill>
                  <a:srgbClr val="92D050"/>
                </a:solidFill>
                <a:latin typeface="華康布丁體" pitchFamily="81" charset="-120"/>
                <a:ea typeface="華康布丁體" pitchFamily="81" charset="-120"/>
              </a:rPr>
              <a:t>常見問題</a:t>
            </a:r>
            <a:r>
              <a:rPr lang="en-US" altLang="zh-TW" sz="4700" kern="1200" dirty="0" smtClean="0">
                <a:solidFill>
                  <a:srgbClr val="92D050"/>
                </a:solidFill>
                <a:latin typeface="華康布丁體" pitchFamily="81" charset="-120"/>
                <a:ea typeface="華康布丁體" pitchFamily="81" charset="-120"/>
              </a:rPr>
              <a:t>Q&amp;A</a:t>
            </a:r>
            <a:endParaRPr lang="zh-TW" altLang="en-US" sz="4700" kern="1200" dirty="0">
              <a:solidFill>
                <a:srgbClr val="92D050"/>
              </a:solidFill>
              <a:latin typeface="華康布丁體" pitchFamily="81" charset="-120"/>
              <a:ea typeface="華康布丁體" pitchFamily="81" charset="-120"/>
            </a:endParaRPr>
          </a:p>
        </p:txBody>
      </p:sp>
      <p:pic>
        <p:nvPicPr>
          <p:cNvPr id="6" name="Picture 3" descr="C:\Program Files (x86)\Microsoft Office\MEDIA\CAGCAT10\j033607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224136" cy="123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30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1993604229"/>
              </p:ext>
            </p:extLst>
          </p:nvPr>
        </p:nvGraphicFramePr>
        <p:xfrm>
          <a:off x="-564232" y="332656"/>
          <a:ext cx="729647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橢圓形圖說文字 2"/>
          <p:cNvSpPr/>
          <p:nvPr/>
        </p:nvSpPr>
        <p:spPr>
          <a:xfrm>
            <a:off x="6084168" y="476672"/>
            <a:ext cx="2915816" cy="6192688"/>
          </a:xfrm>
          <a:prstGeom prst="wedgeEllipseCallout">
            <a:avLst>
              <a:gd name="adj1" fmla="val -60188"/>
              <a:gd name="adj2" fmla="val -427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>
            <a:noAutofit/>
          </a:bodyPr>
          <a:lstStyle/>
          <a:p>
            <a:pPr algn="ctr"/>
            <a:r>
              <a:rPr lang="zh-TW" altLang="en-US" sz="2400" dirty="0">
                <a:latin typeface="華康正顏楷體W5" pitchFamily="65" charset="-120"/>
                <a:ea typeface="華康正顏楷體W5" pitchFamily="65" charset="-120"/>
              </a:rPr>
              <a:t>如果沒有遵守以上規定，雇主可能會面臨直轄市、縣</a:t>
            </a:r>
            <a:r>
              <a:rPr lang="en-US" altLang="zh-TW" sz="2400" dirty="0">
                <a:latin typeface="華康正顏楷體W5" pitchFamily="65" charset="-120"/>
                <a:ea typeface="華康正顏楷體W5" pitchFamily="65" charset="-120"/>
              </a:rPr>
              <a:t>(</a:t>
            </a:r>
            <a:r>
              <a:rPr lang="zh-TW" altLang="en-US" sz="2400" dirty="0">
                <a:latin typeface="華康正顏楷體W5" pitchFamily="65" charset="-120"/>
                <a:ea typeface="華康正顏楷體W5" pitchFamily="65" charset="-120"/>
              </a:rPr>
              <a:t>市</a:t>
            </a:r>
            <a:r>
              <a:rPr lang="en-US" altLang="zh-TW" sz="2400" dirty="0">
                <a:latin typeface="華康正顏楷體W5" pitchFamily="65" charset="-120"/>
                <a:ea typeface="華康正顏楷體W5" pitchFamily="65" charset="-120"/>
              </a:rPr>
              <a:t>)</a:t>
            </a:r>
            <a:r>
              <a:rPr lang="zh-TW" altLang="en-US" sz="2400" dirty="0">
                <a:latin typeface="華康正顏楷體W5" pitchFamily="65" charset="-120"/>
                <a:ea typeface="華康正顏楷體W5" pitchFamily="65" charset="-120"/>
              </a:rPr>
              <a:t>主管機關處新台幣</a:t>
            </a:r>
            <a:r>
              <a:rPr lang="en-US" altLang="zh-TW" sz="240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1</a:t>
            </a:r>
            <a:r>
              <a:rPr lang="zh-TW" altLang="en-US" sz="240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萬元以上</a:t>
            </a:r>
            <a:r>
              <a:rPr lang="en-US" altLang="zh-TW" sz="240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10</a:t>
            </a:r>
            <a:r>
              <a:rPr lang="zh-TW" altLang="en-US" sz="2400" dirty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萬元以下</a:t>
            </a:r>
            <a:r>
              <a:rPr lang="zh-TW" altLang="en-US" sz="2400" dirty="0">
                <a:latin typeface="華康正顏楷體W5" pitchFamily="65" charset="-120"/>
                <a:ea typeface="華康正顏楷體W5" pitchFamily="65" charset="-120"/>
              </a:rPr>
              <a:t>之罰緩</a:t>
            </a:r>
            <a:r>
              <a:rPr lang="zh-TW" altLang="en-US" sz="2400" dirty="0" smtClean="0">
                <a:latin typeface="華康正顏楷體W5" pitchFamily="65" charset="-120"/>
                <a:ea typeface="華康正顏楷體W5" pitchFamily="65" charset="-120"/>
              </a:rPr>
              <a:t>。</a:t>
            </a:r>
            <a:endParaRPr lang="en-US" altLang="zh-TW" sz="240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algn="ctr"/>
            <a:r>
              <a:rPr lang="zh-TW" altLang="en-US" sz="2400" dirty="0" smtClean="0">
                <a:latin typeface="華康正顏楷體W5" pitchFamily="65" charset="-120"/>
                <a:ea typeface="華康正顏楷體W5" pitchFamily="65" charset="-120"/>
              </a:rPr>
              <a:t>且</a:t>
            </a:r>
            <a:r>
              <a:rPr lang="zh-TW" altLang="en-US" sz="2400" dirty="0">
                <a:latin typeface="華康正顏楷體W5" pitchFamily="65" charset="-120"/>
                <a:ea typeface="華康正顏楷體W5" pitchFamily="65" charset="-120"/>
              </a:rPr>
              <a:t>經通知限期仍不改正者，得按次連續處罰</a:t>
            </a:r>
            <a:r>
              <a:rPr lang="zh-TW" altLang="en-US" sz="2400" dirty="0" smtClean="0">
                <a:latin typeface="華康正顏楷體W5" pitchFamily="65" charset="-120"/>
                <a:ea typeface="華康正顏楷體W5" pitchFamily="65" charset="-120"/>
              </a:rPr>
              <a:t>。</a:t>
            </a:r>
            <a:endParaRPr lang="zh-TW" altLang="en-US" sz="2400" dirty="0">
              <a:latin typeface="華康正顏楷體W5" pitchFamily="65" charset="-120"/>
              <a:ea typeface="華康正顏楷體W5" pitchFamily="65" charset="-120"/>
            </a:endParaRPr>
          </a:p>
        </p:txBody>
      </p:sp>
      <p:pic>
        <p:nvPicPr>
          <p:cNvPr id="1026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720080" cy="11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 (x86)\Microsoft Office\MEDIA\OFFICE14\Lines\BD21303_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30" y="5940840"/>
            <a:ext cx="5679554" cy="41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06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441265942"/>
              </p:ext>
            </p:extLst>
          </p:nvPr>
        </p:nvGraphicFramePr>
        <p:xfrm>
          <a:off x="1331640" y="116632"/>
          <a:ext cx="7704856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392341" y="620688"/>
            <a:ext cx="723275" cy="57606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華康布丁體" pitchFamily="81" charset="-120"/>
                <a:ea typeface="華康布丁體" pitchFamily="81" charset="-120"/>
              </a:rPr>
              <a:t>所以身為雇主的你應該要</a:t>
            </a:r>
            <a:r>
              <a:rPr lang="en-US" altLang="zh-TW" sz="3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華康布丁體" pitchFamily="81" charset="-120"/>
                <a:ea typeface="華康布丁體" pitchFamily="81" charset="-120"/>
              </a:rPr>
              <a:t>...</a:t>
            </a:r>
            <a:endParaRPr lang="zh-TW" altLang="en-US" sz="35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華康布丁體" pitchFamily="81" charset="-120"/>
              <a:ea typeface="華康布丁體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3572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5264727" cy="68580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256" y="0"/>
            <a:ext cx="48502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41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手繪多邊形 4"/>
          <p:cNvSpPr/>
          <p:nvPr/>
        </p:nvSpPr>
        <p:spPr>
          <a:xfrm>
            <a:off x="395536" y="908720"/>
            <a:ext cx="8532440" cy="5616624"/>
          </a:xfrm>
          <a:custGeom>
            <a:avLst/>
            <a:gdLst>
              <a:gd name="connsiteX0" fmla="*/ 0 w 5059680"/>
              <a:gd name="connsiteY0" fmla="*/ 270720 h 2707200"/>
              <a:gd name="connsiteX1" fmla="*/ 270720 w 5059680"/>
              <a:gd name="connsiteY1" fmla="*/ 0 h 2707200"/>
              <a:gd name="connsiteX2" fmla="*/ 4788960 w 5059680"/>
              <a:gd name="connsiteY2" fmla="*/ 0 h 2707200"/>
              <a:gd name="connsiteX3" fmla="*/ 5059680 w 5059680"/>
              <a:gd name="connsiteY3" fmla="*/ 270720 h 2707200"/>
              <a:gd name="connsiteX4" fmla="*/ 5059680 w 5059680"/>
              <a:gd name="connsiteY4" fmla="*/ 2436480 h 2707200"/>
              <a:gd name="connsiteX5" fmla="*/ 4788960 w 5059680"/>
              <a:gd name="connsiteY5" fmla="*/ 2707200 h 2707200"/>
              <a:gd name="connsiteX6" fmla="*/ 270720 w 5059680"/>
              <a:gd name="connsiteY6" fmla="*/ 2707200 h 2707200"/>
              <a:gd name="connsiteX7" fmla="*/ 0 w 5059680"/>
              <a:gd name="connsiteY7" fmla="*/ 2436480 h 2707200"/>
              <a:gd name="connsiteX8" fmla="*/ 0 w 5059680"/>
              <a:gd name="connsiteY8" fmla="*/ 270720 h 270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707200">
                <a:moveTo>
                  <a:pt x="0" y="270720"/>
                </a:moveTo>
                <a:cubicBezTo>
                  <a:pt x="0" y="121205"/>
                  <a:pt x="121205" y="0"/>
                  <a:pt x="270720" y="0"/>
                </a:cubicBezTo>
                <a:lnTo>
                  <a:pt x="4788960" y="0"/>
                </a:lnTo>
                <a:cubicBezTo>
                  <a:pt x="4938475" y="0"/>
                  <a:pt x="5059680" y="121205"/>
                  <a:pt x="5059680" y="270720"/>
                </a:cubicBezTo>
                <a:lnTo>
                  <a:pt x="5059680" y="2436480"/>
                </a:lnTo>
                <a:cubicBezTo>
                  <a:pt x="5059680" y="2585995"/>
                  <a:pt x="4938475" y="2707200"/>
                  <a:pt x="4788960" y="2707200"/>
                </a:cubicBezTo>
                <a:lnTo>
                  <a:pt x="270720" y="2707200"/>
                </a:lnTo>
                <a:cubicBezTo>
                  <a:pt x="121205" y="2707200"/>
                  <a:pt x="0" y="2585995"/>
                  <a:pt x="0" y="2436480"/>
                </a:cubicBezTo>
                <a:lnTo>
                  <a:pt x="0" y="27072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spcFirstLastPara="0" vert="horz" wrap="square" lIns="413555" tIns="413555" rIns="413555" bIns="413555" numCol="1" spcCol="1270" anchor="t" anchorCtr="0">
            <a:noAutofit/>
          </a:bodyPr>
          <a:lstStyle/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kern="120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kern="1200" dirty="0" smtClean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桃園市</a:t>
            </a:r>
            <a:r>
              <a:rPr lang="zh-TW" altLang="en-US" sz="2150" kern="1200" dirty="0" smtClean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政府家庭暴力暨性侵害防治中心</a:t>
            </a:r>
            <a:endParaRPr lang="en-US" altLang="zh-TW" sz="2150" kern="120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       </a:t>
            </a:r>
            <a:r>
              <a:rPr lang="zh-TW" altLang="en-US" sz="2150" u="sng" dirty="0" smtClean="0">
                <a:latin typeface="華康正顏楷體W5" pitchFamily="65" charset="-120"/>
                <a:ea typeface="華康正顏楷體W5" pitchFamily="65" charset="-120"/>
              </a:rPr>
              <a:t>性騷擾防治業務承辦 盧小姐 </a:t>
            </a:r>
            <a:endParaRPr lang="en-US" altLang="zh-TW" sz="2150" u="sng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altLang="zh-TW" sz="2150" dirty="0">
                <a:latin typeface="華康正顏楷體W5" pitchFamily="65" charset="-120"/>
                <a:ea typeface="華康正顏楷體W5" pitchFamily="65" charset="-120"/>
              </a:rPr>
              <a:t> 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      TEL:03-332-2111 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分機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213 FAX:03-333-6110</a:t>
            </a: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altLang="zh-TW" sz="2150" kern="1200" dirty="0">
                <a:latin typeface="華康正顏楷體W5" pitchFamily="65" charset="-120"/>
                <a:ea typeface="華康正顏楷體W5" pitchFamily="65" charset="-120"/>
              </a:rPr>
              <a:t> </a:t>
            </a:r>
            <a:r>
              <a:rPr lang="en-US" altLang="zh-TW" sz="2150" kern="1200" dirty="0" smtClean="0">
                <a:latin typeface="華康正顏楷體W5" pitchFamily="65" charset="-120"/>
                <a:ea typeface="華康正顏楷體W5" pitchFamily="65" charset="-120"/>
              </a:rPr>
              <a:t>      </a:t>
            </a:r>
            <a:r>
              <a:rPr lang="zh-TW" altLang="en-US" sz="2150" kern="1200" dirty="0" smtClean="0">
                <a:latin typeface="華康正顏楷體W5" pitchFamily="65" charset="-120"/>
                <a:ea typeface="華康正顏楷體W5" pitchFamily="65" charset="-120"/>
              </a:rPr>
              <a:t>地址</a:t>
            </a:r>
            <a:r>
              <a:rPr lang="en-US" altLang="zh-TW" sz="2150" kern="1200" dirty="0" smtClean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kern="1200" dirty="0" smtClean="0">
                <a:latin typeface="華康正顏楷體W5" pitchFamily="65" charset="-120"/>
                <a:ea typeface="華康正顏楷體W5" pitchFamily="65" charset="-120"/>
              </a:rPr>
              <a:t>桃園市桃園區縣府路</a:t>
            </a:r>
            <a:r>
              <a:rPr lang="en-US" altLang="zh-TW" sz="2150" kern="1200" dirty="0" smtClean="0">
                <a:latin typeface="華康正顏楷體W5" pitchFamily="65" charset="-120"/>
                <a:ea typeface="華康正顏楷體W5" pitchFamily="65" charset="-120"/>
              </a:rPr>
              <a:t>51</a:t>
            </a:r>
            <a:r>
              <a:rPr lang="zh-TW" altLang="en-US" sz="2150" kern="1200" dirty="0" smtClean="0">
                <a:latin typeface="華康正顏楷體W5" pitchFamily="65" charset="-120"/>
                <a:ea typeface="華康正顏楷體W5" pitchFamily="65" charset="-120"/>
              </a:rPr>
              <a:t>號</a:t>
            </a:r>
            <a:r>
              <a:rPr lang="en-US" altLang="zh-TW" sz="2150" kern="1200" dirty="0" smtClean="0">
                <a:latin typeface="華康正顏楷體W5" pitchFamily="65" charset="-120"/>
                <a:ea typeface="華康正顏楷體W5" pitchFamily="65" charset="-120"/>
              </a:rPr>
              <a:t>6</a:t>
            </a:r>
            <a:r>
              <a:rPr lang="zh-TW" altLang="en-US" sz="2150" kern="1200" dirty="0" smtClean="0">
                <a:latin typeface="華康正顏楷體W5" pitchFamily="65" charset="-120"/>
                <a:ea typeface="華康正顏楷體W5" pitchFamily="65" charset="-120"/>
              </a:rPr>
              <a:t>樓</a:t>
            </a:r>
            <a:endParaRPr lang="en-US" altLang="zh-TW" sz="2150" kern="120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altLang="zh-TW" sz="2150" dirty="0" smtClean="0">
              <a:latin typeface="華康正顏楷體W5" pitchFamily="65" charset="-120"/>
              <a:ea typeface="華康正顏楷體W5" pitchFamily="65" charset="-120"/>
            </a:endParaRPr>
          </a:p>
          <a:p>
            <a:pPr marL="285750" lvl="1" indent="-285750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2150" dirty="0" smtClean="0">
                <a:solidFill>
                  <a:srgbClr val="FF0000"/>
                </a:solidFill>
                <a:latin typeface="華康正顏楷體W5" pitchFamily="65" charset="-120"/>
                <a:ea typeface="華康正顏楷體W5" pitchFamily="65" charset="-120"/>
              </a:rPr>
              <a:t>社團法人耆樂社會福利發展協會</a:t>
            </a:r>
            <a:endParaRPr lang="en-US" altLang="zh-TW" sz="2150" dirty="0" smtClean="0">
              <a:solidFill>
                <a:srgbClr val="FF0000"/>
              </a:solidFill>
              <a:latin typeface="華康正顏楷體W5" pitchFamily="65" charset="-120"/>
              <a:ea typeface="華康正顏楷體W5" pitchFamily="65" charset="-120"/>
            </a:endParaRP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       </a:t>
            </a:r>
            <a:r>
              <a:rPr lang="zh-TW" altLang="en-US" sz="2150" u="sng" dirty="0">
                <a:latin typeface="華康正顏楷體W5" pitchFamily="65" charset="-120"/>
                <a:ea typeface="華康正顏楷體W5" pitchFamily="65" charset="-120"/>
              </a:rPr>
              <a:t>性騷擾防治</a:t>
            </a:r>
            <a:r>
              <a:rPr lang="zh-TW" altLang="en-US" sz="2150" u="sng" dirty="0" smtClean="0">
                <a:latin typeface="華康正顏楷體W5" pitchFamily="65" charset="-120"/>
                <a:ea typeface="華康正顏楷體W5" pitchFamily="65" charset="-120"/>
              </a:rPr>
              <a:t>業務工作人員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 </a:t>
            </a:r>
            <a:endParaRPr lang="en-US" altLang="zh-TW" sz="2150" dirty="0">
              <a:latin typeface="華康正顏楷體W5" pitchFamily="65" charset="-120"/>
              <a:ea typeface="華康正顏楷體W5" pitchFamily="65" charset="-120"/>
            </a:endParaRP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altLang="zh-TW" sz="2150" dirty="0">
                <a:latin typeface="華康正顏楷體W5" pitchFamily="65" charset="-120"/>
                <a:ea typeface="華康正顏楷體W5" pitchFamily="65" charset="-120"/>
              </a:rPr>
              <a:t>       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TEL:03-339-0085 FAX:03-339-0285</a:t>
            </a: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altLang="zh-TW" sz="2150" dirty="0">
                <a:latin typeface="華康正顏楷體W5" pitchFamily="65" charset="-120"/>
                <a:ea typeface="華康正顏楷體W5" pitchFamily="65" charset="-120"/>
              </a:rPr>
              <a:t> 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      Email:seniorhappiness1005@gmail.com</a:t>
            </a:r>
            <a:endParaRPr lang="en-US" altLang="zh-TW" sz="2150" dirty="0">
              <a:latin typeface="華康正顏楷體W5" pitchFamily="65" charset="-120"/>
              <a:ea typeface="華康正顏楷體W5" pitchFamily="65" charset="-120"/>
            </a:endParaRP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altLang="zh-TW" sz="2150" dirty="0">
                <a:latin typeface="華康正顏楷體W5" pitchFamily="65" charset="-120"/>
                <a:ea typeface="華康正顏楷體W5" pitchFamily="65" charset="-120"/>
              </a:rPr>
              <a:t>       </a:t>
            </a:r>
            <a:r>
              <a:rPr lang="zh-TW" altLang="en-US" sz="2150" dirty="0">
                <a:latin typeface="華康正顏楷體W5" pitchFamily="65" charset="-120"/>
                <a:ea typeface="華康正顏楷體W5" pitchFamily="65" charset="-120"/>
              </a:rPr>
              <a:t>地址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: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桃園市桃園區南華街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60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號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10</a:t>
            </a:r>
            <a:r>
              <a:rPr lang="zh-TW" altLang="en-US" sz="2150" dirty="0" smtClean="0">
                <a:latin typeface="華康正顏楷體W5" pitchFamily="65" charset="-120"/>
                <a:ea typeface="華康正顏楷體W5" pitchFamily="65" charset="-120"/>
              </a:rPr>
              <a:t>樓之</a:t>
            </a:r>
            <a:r>
              <a:rPr lang="en-US" altLang="zh-TW" sz="2150" dirty="0" smtClean="0">
                <a:latin typeface="華康正顏楷體W5" pitchFamily="65" charset="-120"/>
                <a:ea typeface="華康正顏楷體W5" pitchFamily="65" charset="-120"/>
              </a:rPr>
              <a:t>3</a:t>
            </a:r>
            <a:endParaRPr lang="en-US" altLang="zh-TW" sz="2150" dirty="0">
              <a:latin typeface="華康正顏楷體W5" pitchFamily="65" charset="-120"/>
              <a:ea typeface="華康正顏楷體W5" pitchFamily="65" charset="-120"/>
            </a:endParaRPr>
          </a:p>
          <a:p>
            <a:pPr marL="0" lvl="1" defTabSz="2089150">
              <a:lnSpc>
                <a:spcPts val="3000"/>
              </a:lnSpc>
              <a:spcBef>
                <a:spcPct val="0"/>
              </a:spcBef>
              <a:spcAft>
                <a:spcPct val="15000"/>
              </a:spcAft>
            </a:pPr>
            <a:endParaRPr lang="zh-TW" altLang="en-US" sz="2150" kern="1200" dirty="0">
              <a:latin typeface="華康正顏楷體W5" pitchFamily="65" charset="-120"/>
              <a:ea typeface="華康正顏楷體W5" pitchFamily="65" charset="-120"/>
            </a:endParaRPr>
          </a:p>
        </p:txBody>
      </p:sp>
      <p:sp>
        <p:nvSpPr>
          <p:cNvPr id="4" name="手繪多邊形 3"/>
          <p:cNvSpPr/>
          <p:nvPr/>
        </p:nvSpPr>
        <p:spPr>
          <a:xfrm>
            <a:off x="179512" y="260648"/>
            <a:ext cx="5059680" cy="864096"/>
          </a:xfrm>
          <a:custGeom>
            <a:avLst/>
            <a:gdLst>
              <a:gd name="connsiteX0" fmla="*/ 0 w 5059680"/>
              <a:gd name="connsiteY0" fmla="*/ 203040 h 2030400"/>
              <a:gd name="connsiteX1" fmla="*/ 203040 w 5059680"/>
              <a:gd name="connsiteY1" fmla="*/ 0 h 2030400"/>
              <a:gd name="connsiteX2" fmla="*/ 4856640 w 5059680"/>
              <a:gd name="connsiteY2" fmla="*/ 0 h 2030400"/>
              <a:gd name="connsiteX3" fmla="*/ 5059680 w 5059680"/>
              <a:gd name="connsiteY3" fmla="*/ 203040 h 2030400"/>
              <a:gd name="connsiteX4" fmla="*/ 5059680 w 5059680"/>
              <a:gd name="connsiteY4" fmla="*/ 1827360 h 2030400"/>
              <a:gd name="connsiteX5" fmla="*/ 4856640 w 5059680"/>
              <a:gd name="connsiteY5" fmla="*/ 2030400 h 2030400"/>
              <a:gd name="connsiteX6" fmla="*/ 203040 w 5059680"/>
              <a:gd name="connsiteY6" fmla="*/ 2030400 h 2030400"/>
              <a:gd name="connsiteX7" fmla="*/ 0 w 5059680"/>
              <a:gd name="connsiteY7" fmla="*/ 1827360 h 2030400"/>
              <a:gd name="connsiteX8" fmla="*/ 0 w 5059680"/>
              <a:gd name="connsiteY8" fmla="*/ 203040 h 203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9680" h="2030400">
                <a:moveTo>
                  <a:pt x="0" y="203040"/>
                </a:moveTo>
                <a:cubicBezTo>
                  <a:pt x="0" y="90904"/>
                  <a:pt x="90904" y="0"/>
                  <a:pt x="203040" y="0"/>
                </a:cubicBezTo>
                <a:lnTo>
                  <a:pt x="4856640" y="0"/>
                </a:lnTo>
                <a:cubicBezTo>
                  <a:pt x="4968776" y="0"/>
                  <a:pt x="5059680" y="90904"/>
                  <a:pt x="5059680" y="203040"/>
                </a:cubicBezTo>
                <a:lnTo>
                  <a:pt x="5059680" y="1827360"/>
                </a:lnTo>
                <a:cubicBezTo>
                  <a:pt x="5059680" y="1939496"/>
                  <a:pt x="4968776" y="2030400"/>
                  <a:pt x="4856640" y="2030400"/>
                </a:cubicBezTo>
                <a:lnTo>
                  <a:pt x="203040" y="2030400"/>
                </a:lnTo>
                <a:cubicBezTo>
                  <a:pt x="90904" y="2030400"/>
                  <a:pt x="0" y="1939496"/>
                  <a:pt x="0" y="1827360"/>
                </a:cubicBezTo>
                <a:lnTo>
                  <a:pt x="0" y="203040"/>
                </a:lnTo>
                <a:close/>
              </a:path>
            </a:pathLst>
          </a:cu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0" vert="horz" wrap="square" lIns="334264" tIns="334264" rIns="334264" bIns="855870" numCol="1" spcCol="1270" anchor="t" anchorCtr="0">
            <a:noAutofit/>
          </a:bodyPr>
          <a:lstStyle/>
          <a:p>
            <a:pPr lvl="0" algn="dist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4700" kern="1200" dirty="0" smtClean="0">
                <a:solidFill>
                  <a:schemeClr val="accent5">
                    <a:lumMod val="75000"/>
                  </a:schemeClr>
                </a:solidFill>
                <a:latin typeface="華康布丁體" pitchFamily="81" charset="-120"/>
                <a:ea typeface="華康布丁體" pitchFamily="81" charset="-120"/>
              </a:rPr>
              <a:t>諮詢電話與管道</a:t>
            </a:r>
            <a:endParaRPr lang="zh-TW" altLang="en-US" sz="4700" kern="1200" dirty="0">
              <a:solidFill>
                <a:schemeClr val="accent5">
                  <a:lumMod val="75000"/>
                </a:schemeClr>
              </a:solidFill>
              <a:latin typeface="華康布丁體" pitchFamily="81" charset="-120"/>
              <a:ea typeface="華康布丁體" pitchFamily="81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379" y="3182432"/>
            <a:ext cx="2062069" cy="197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59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1310</Words>
  <Application>Microsoft Office PowerPoint</Application>
  <PresentationFormat>如螢幕大小 (4:3)</PresentationFormat>
  <Paragraphs>86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依據《性騷擾防治法》第三章第十三條 主管機關受理申訴後，應即將該案件移送加害人所屬機關、部隊、學校、機構或僱用人調查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依據《性騷擾防治法》第三章第十三條 主管機關受理申訴後，應即將該案件移送加害人所屬機關、部隊、學校、機構或僱用人調查</dc:title>
  <dc:creator>SeniorHappiness04</dc:creator>
  <cp:lastModifiedBy>SeniorHappiness04</cp:lastModifiedBy>
  <cp:revision>39</cp:revision>
  <dcterms:created xsi:type="dcterms:W3CDTF">2017-09-19T02:28:39Z</dcterms:created>
  <dcterms:modified xsi:type="dcterms:W3CDTF">2017-09-20T08:52:01Z</dcterms:modified>
</cp:coreProperties>
</file>